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1125" r:id="rId2"/>
    <p:sldId id="1047" r:id="rId3"/>
    <p:sldId id="1718" r:id="rId4"/>
    <p:sldId id="1198" r:id="rId5"/>
    <p:sldId id="1667" r:id="rId6"/>
    <p:sldId id="1706" r:id="rId7"/>
    <p:sldId id="1671" r:id="rId8"/>
    <p:sldId id="1676" r:id="rId9"/>
    <p:sldId id="1677" r:id="rId10"/>
    <p:sldId id="1679" r:id="rId11"/>
    <p:sldId id="1680" r:id="rId12"/>
    <p:sldId id="1681" r:id="rId13"/>
    <p:sldId id="1682" r:id="rId14"/>
    <p:sldId id="1683" r:id="rId15"/>
    <p:sldId id="1684" r:id="rId16"/>
    <p:sldId id="1685" r:id="rId17"/>
    <p:sldId id="1686" r:id="rId18"/>
    <p:sldId id="1687" r:id="rId19"/>
    <p:sldId id="1688" r:id="rId20"/>
    <p:sldId id="1689" r:id="rId21"/>
    <p:sldId id="1690" r:id="rId22"/>
    <p:sldId id="1691" r:id="rId23"/>
    <p:sldId id="1692" r:id="rId24"/>
    <p:sldId id="1693" r:id="rId25"/>
    <p:sldId id="1665" r:id="rId26"/>
    <p:sldId id="1717" r:id="rId27"/>
    <p:sldId id="1699" r:id="rId28"/>
    <p:sldId id="1700" r:id="rId29"/>
    <p:sldId id="1707" r:id="rId30"/>
    <p:sldId id="1701" r:id="rId31"/>
    <p:sldId id="1708" r:id="rId32"/>
    <p:sldId id="1709" r:id="rId33"/>
    <p:sldId id="1702" r:id="rId34"/>
    <p:sldId id="1703" r:id="rId35"/>
    <p:sldId id="1710" r:id="rId36"/>
    <p:sldId id="1704" r:id="rId37"/>
    <p:sldId id="1713" r:id="rId38"/>
    <p:sldId id="1711" r:id="rId39"/>
    <p:sldId id="1712" r:id="rId40"/>
    <p:sldId id="1714" r:id="rId41"/>
    <p:sldId id="1715" r:id="rId42"/>
    <p:sldId id="1716" r:id="rId43"/>
    <p:sldId id="1668" r:id="rId44"/>
    <p:sldId id="448" r:id="rId4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3C"/>
    <a:srgbClr val="EDFFF9"/>
    <a:srgbClr val="DAF1E1"/>
    <a:srgbClr val="1DB013"/>
    <a:srgbClr val="FF6400"/>
    <a:srgbClr val="ECEDFF"/>
    <a:srgbClr val="0D7F3A"/>
    <a:srgbClr val="D43C00"/>
    <a:srgbClr val="BD5600"/>
    <a:srgbClr val="FF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121"/>
  </p:normalViewPr>
  <p:slideViewPr>
    <p:cSldViewPr snapToGrid="0">
      <p:cViewPr varScale="1">
        <p:scale>
          <a:sx n="137" d="100"/>
          <a:sy n="137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66446-E193-4396-AF51-D630774E072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82A0B-C383-445F-B7FB-181BF1118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35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F0BF0-F516-BEBF-798B-BC4A19726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3CCCD-CA76-1C74-0DC1-A97FA9A74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825E0-0D46-11B0-7DDB-CB9969F74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VN" dirty="0"/>
              <a:t>Introduction: 45p</a:t>
            </a:r>
          </a:p>
          <a:p>
            <a:pPr marL="228600" indent="-228600">
              <a:buAutoNum type="arabicPeriod"/>
            </a:pPr>
            <a:r>
              <a:rPr lang="en-VN" dirty="0"/>
              <a:t>Application: 60p</a:t>
            </a:r>
          </a:p>
          <a:p>
            <a:pPr marL="228600" indent="-228600">
              <a:buAutoNum type="arabicPeriod"/>
            </a:pPr>
            <a:r>
              <a:rPr lang="en-VN" dirty="0"/>
              <a:t>MQA: 15p</a:t>
            </a:r>
          </a:p>
          <a:p>
            <a:pPr marL="228600" indent="-228600">
              <a:buAutoNum type="arabicPeriod"/>
            </a:pPr>
            <a:r>
              <a:rPr lang="en-VN" dirty="0"/>
              <a:t>Polars: 15p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A34C2-93A2-51AE-E2E9-985EC9C80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82A0B-C383-445F-B7FB-181BF11189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7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bg>
      <p:bgPr>
        <a:solidFill>
          <a:srgbClr val="FFB6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2342933" y="2882400"/>
            <a:ext cx="75064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50799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6400" b="1" i="0"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11592732" y="6300061"/>
            <a:ext cx="599401" cy="5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B446B2FC-BDAF-434F-A36C-1F2F7069A7B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oogle Shape;152;p18">
            <a:extLst>
              <a:ext uri="{FF2B5EF4-FFF2-40B4-BE49-F238E27FC236}">
                <a16:creationId xmlns:a16="http://schemas.microsoft.com/office/drawing/2014/main" id="{9154568B-4A79-FB75-528B-BD6F6FF53167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096000" y="5135418"/>
            <a:ext cx="5133903" cy="52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50799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2400" b="1" i="0"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136A83-111A-66FB-085C-CDE26D421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09" t="10502" r="8594" b="11219"/>
          <a:stretch/>
        </p:blipFill>
        <p:spPr>
          <a:xfrm>
            <a:off x="10199" y="43913"/>
            <a:ext cx="2184361" cy="71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8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B446B2FC-BDAF-434F-A36C-1F2F7069A7B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oogle Shape;152;p18">
            <a:extLst>
              <a:ext uri="{FF2B5EF4-FFF2-40B4-BE49-F238E27FC236}">
                <a16:creationId xmlns:a16="http://schemas.microsoft.com/office/drawing/2014/main" id="{9FAE219A-8DE5-42DE-A01F-4796BBAC2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597" y="365760"/>
            <a:ext cx="1094180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50799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5000" b="1" i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Google Shape;152;p18">
            <a:extLst>
              <a:ext uri="{FF2B5EF4-FFF2-40B4-BE49-F238E27FC236}">
                <a16:creationId xmlns:a16="http://schemas.microsoft.com/office/drawing/2014/main" id="{D78E7B8F-9E53-45F7-BF5B-C0DEC1DF7D80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95947" y="1178560"/>
            <a:ext cx="11200109" cy="53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507999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 sz="2700" i="0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2C3FBF-458A-0482-413F-D07A4D829D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09" t="10502" r="8594" b="11219"/>
          <a:stretch/>
        </p:blipFill>
        <p:spPr>
          <a:xfrm>
            <a:off x="10199" y="43913"/>
            <a:ext cx="2184361" cy="71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3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bg>
      <p:bgPr>
        <a:solidFill>
          <a:srgbClr val="FFB6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11592732" y="6300061"/>
            <a:ext cx="599401" cy="5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B446B2FC-BDAF-434F-A36C-1F2F7069A7B4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00B38-960A-4BB7-A1C3-8A34EB721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9" t="10502" r="8594" b="11219"/>
          <a:stretch/>
        </p:blipFill>
        <p:spPr>
          <a:xfrm>
            <a:off x="10199" y="43913"/>
            <a:ext cx="2184361" cy="717755"/>
          </a:xfrm>
          <a:prstGeom prst="rect">
            <a:avLst/>
          </a:prstGeom>
        </p:spPr>
      </p:pic>
      <p:sp>
        <p:nvSpPr>
          <p:cNvPr id="7" name="Google Shape;364;p35">
            <a:extLst>
              <a:ext uri="{FF2B5EF4-FFF2-40B4-BE49-F238E27FC236}">
                <a16:creationId xmlns:a16="http://schemas.microsoft.com/office/drawing/2014/main" id="{27751D1D-1D13-9B9F-4D09-21D8D932A021}"/>
              </a:ext>
            </a:extLst>
          </p:cNvPr>
          <p:cNvSpPr txBox="1">
            <a:spLocks/>
          </p:cNvSpPr>
          <p:nvPr/>
        </p:nvSpPr>
        <p:spPr>
          <a:xfrm>
            <a:off x="1043708" y="2438399"/>
            <a:ext cx="10652991" cy="38211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799"/>
            <a:r>
              <a:rPr lang="en" sz="1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</a:p>
          <a:p>
            <a:pPr marL="50799"/>
            <a:r>
              <a:rPr lang="en-US" sz="5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757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1_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00000000-1234-1234-1234-123412341234}" type="slidenum">
              <a:rPr lang="vi" smtClean="0"/>
              <a:pPr/>
              <a:t>‹#›</a:t>
            </a:fld>
            <a:endParaRPr lang="vi" dirty="0"/>
          </a:p>
        </p:txBody>
      </p:sp>
      <p:sp>
        <p:nvSpPr>
          <p:cNvPr id="6" name="Google Shape;152;p18">
            <a:extLst>
              <a:ext uri="{FF2B5EF4-FFF2-40B4-BE49-F238E27FC236}">
                <a16:creationId xmlns:a16="http://schemas.microsoft.com/office/drawing/2014/main" id="{9FAE219A-8DE5-42DE-A01F-4796BBAC2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597" y="599268"/>
            <a:ext cx="10941804" cy="66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50799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4000" b="1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Google Shape;152;p18">
            <a:extLst>
              <a:ext uri="{FF2B5EF4-FFF2-40B4-BE49-F238E27FC236}">
                <a16:creationId xmlns:a16="http://schemas.microsoft.com/office/drawing/2014/main" id="{D78E7B8F-9E53-45F7-BF5B-C0DEC1DF7D80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95947" y="1262079"/>
            <a:ext cx="11200109" cy="499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93699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Wingdings" panose="05000000000000000000" pitchFamily="2" charset="2"/>
              <a:buChar char="Ø"/>
              <a:defRPr sz="2700" i="0">
                <a:ln>
                  <a:noFill/>
                </a:ln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9170" lvl="1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2pPr>
            <a:lvl3pPr marL="1828754" lvl="2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3pPr>
            <a:lvl4pPr marL="2438339" lvl="3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4pPr>
            <a:lvl5pPr marL="3047924" lvl="4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5pPr>
            <a:lvl6pPr marL="3657509" lvl="5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6pPr>
            <a:lvl7pPr marL="4267093" lvl="6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4000" i="1">
                <a:solidFill>
                  <a:srgbClr val="434343"/>
                </a:solidFill>
              </a:defRPr>
            </a:lvl7pPr>
            <a:lvl8pPr marL="4876678" lvl="7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4000" i="1">
                <a:solidFill>
                  <a:srgbClr val="434343"/>
                </a:solidFill>
              </a:defRPr>
            </a:lvl8pPr>
            <a:lvl9pPr marL="5486263" lvl="8" indent="-5587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4000" i="1"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27CA0-4790-1663-EB83-6D356D281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09" t="10502" r="8594" b="11219"/>
          <a:stretch/>
        </p:blipFill>
        <p:spPr>
          <a:xfrm>
            <a:off x="10199" y="43913"/>
            <a:ext cx="2184361" cy="71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2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04DCB-CFDC-AD46-A39B-BFA4EB098604}" type="datetime1">
              <a:rPr lang="en-US" smtClean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36CB8-968D-4335-88AF-8D496628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7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1229333" y="1189033"/>
            <a:ext cx="9154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1229333" y="2514601"/>
            <a:ext cx="91548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fld id="{B446B2FC-BDAF-434F-A36C-1F2F7069A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752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00.png"/><Relationship Id="rId7" Type="http://schemas.openxmlformats.org/officeDocument/2006/relationships/image" Target="../media/image5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8.png"/><Relationship Id="rId5" Type="http://schemas.openxmlformats.org/officeDocument/2006/relationships/image" Target="../media/image54.png"/><Relationship Id="rId10" Type="http://schemas.openxmlformats.org/officeDocument/2006/relationships/image" Target="../media/image67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3.svg"/><Relationship Id="rId5" Type="http://schemas.openxmlformats.org/officeDocument/2006/relationships/image" Target="../media/image65.svg"/><Relationship Id="rId10" Type="http://schemas.openxmlformats.org/officeDocument/2006/relationships/image" Target="../media/image72.png"/><Relationship Id="rId4" Type="http://schemas.openxmlformats.org/officeDocument/2006/relationships/image" Target="../media/image64.png"/><Relationship Id="rId9" Type="http://schemas.openxmlformats.org/officeDocument/2006/relationships/image" Target="../media/image7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5-5309/14/6/171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22DEA0-D3A3-0B13-7C66-13551A03C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59DEDF-9793-4171-0F6E-672897236FC2}"/>
              </a:ext>
            </a:extLst>
          </p:cNvPr>
          <p:cNvSpPr txBox="1">
            <a:spLocks/>
          </p:cNvSpPr>
          <p:nvPr/>
        </p:nvSpPr>
        <p:spPr>
          <a:xfrm>
            <a:off x="609600" y="980552"/>
            <a:ext cx="10972800" cy="104614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04 – Project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22E52E-AE0F-60CA-DA3F-75D71F46D008}"/>
              </a:ext>
            </a:extLst>
          </p:cNvPr>
          <p:cNvSpPr txBox="1">
            <a:spLocks/>
          </p:cNvSpPr>
          <p:nvPr/>
        </p:nvSpPr>
        <p:spPr>
          <a:xfrm>
            <a:off x="609600" y="2559113"/>
            <a:ext cx="10972800" cy="19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799" marR="0" lvl="0" indent="0" algn="ctr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None/>
              <a:defRPr sz="5000" b="1" i="0" u="none" strike="noStrike" cap="none">
                <a:solidFill>
                  <a:srgbClr val="FFC000"/>
                </a:solidFill>
                <a:latin typeface="Times New Roman" panose="02020603050405020304" pitchFamily="18" charset="0"/>
                <a:ea typeface="Raleway Thin"/>
                <a:cs typeface="Times New Roman" panose="02020603050405020304" pitchFamily="18" charset="0"/>
                <a:sym typeface="Raleway Thin"/>
              </a:defRPr>
            </a:lvl1pPr>
            <a:lvl2pPr marL="1219170" marR="0" lvl="1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828754" marR="0" lvl="2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2438339" marR="0" lvl="3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3047924" marR="0" lvl="4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3657509" marR="0" lvl="5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4267093" marR="0" lvl="6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●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4876678" marR="0" lvl="7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○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5486263" marR="0" lvl="8" indent="-55878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aleway Thin"/>
              <a:buChar char="■"/>
              <a:defRPr sz="4000" b="0" i="1" u="none" strike="noStrike" cap="non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6000" dirty="0">
                <a:solidFill>
                  <a:srgbClr val="00B0F0"/>
                </a:solidFill>
              </a:rPr>
              <a:t>SALES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F3835-045F-039E-4129-AC3E7081079E}"/>
              </a:ext>
            </a:extLst>
          </p:cNvPr>
          <p:cNvSpPr txBox="1"/>
          <p:nvPr/>
        </p:nvSpPr>
        <p:spPr>
          <a:xfrm>
            <a:off x="8808021" y="5415783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Nguyen Quoc Thai</a:t>
            </a:r>
          </a:p>
        </p:txBody>
      </p:sp>
    </p:spTree>
    <p:extLst>
      <p:ext uri="{BB962C8B-B14F-4D97-AF65-F5344CB8AC3E}">
        <p14:creationId xmlns:p14="http://schemas.microsoft.com/office/powerpoint/2010/main" val="1327828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C5A46-E783-677F-7FD8-EE36301E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6CDBCF-6434-4A41-153C-1D5D3DA52CF8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8E9EA-19B2-213D-E975-CA23A0862478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706CAE-CF92-C51B-6FBE-480DEB4C3471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51591D-68C2-0EB0-5448-EF869DFF5AD8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9AE4CC1C-2288-AC9E-46A6-A6FB49AAB89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489F58-A3EE-D1F3-0D55-442F3B9A3275}"/>
              </a:ext>
            </a:extLst>
          </p:cNvPr>
          <p:cNvSpPr txBox="1"/>
          <p:nvPr/>
        </p:nvSpPr>
        <p:spPr>
          <a:xfrm>
            <a:off x="4499236" y="1883505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189BA-A376-7DCF-F478-38BED0CCB870}"/>
              </a:ext>
            </a:extLst>
          </p:cNvPr>
          <p:cNvSpPr txBox="1"/>
          <p:nvPr/>
        </p:nvSpPr>
        <p:spPr>
          <a:xfrm>
            <a:off x="4991971" y="2283615"/>
            <a:ext cx="220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wx +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F259E-59D5-5F1D-2A70-D7880EB6205E}"/>
              </a:ext>
            </a:extLst>
          </p:cNvPr>
          <p:cNvSpPr txBox="1"/>
          <p:nvPr/>
        </p:nvSpPr>
        <p:spPr>
          <a:xfrm>
            <a:off x="816201" y="3145390"/>
            <a:ext cx="1087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disadvantage </a:t>
            </a: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this technique is that </a:t>
            </a:r>
            <a:r>
              <a:rPr lang="en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is linear in both the parameters and the features</a:t>
            </a: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is a very restrictive assumption, quite of the often </a:t>
            </a:r>
            <a:r>
              <a:rPr lang="en-V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exhibits behaviours that are nonlinear in the features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12306A-D6EE-1DBA-6DA7-D283AF054BA5}"/>
              </a:ext>
            </a:extLst>
          </p:cNvPr>
          <p:cNvCxnSpPr/>
          <p:nvPr/>
        </p:nvCxnSpPr>
        <p:spPr>
          <a:xfrm flipH="1" flipV="1">
            <a:off x="6610350" y="2745280"/>
            <a:ext cx="2609850" cy="400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364DBB-ABDE-8AAC-C512-D5C74888F66B}"/>
              </a:ext>
            </a:extLst>
          </p:cNvPr>
          <p:cNvSpPr txBox="1"/>
          <p:nvPr/>
        </p:nvSpPr>
        <p:spPr>
          <a:xfrm>
            <a:off x="4991971" y="5599155"/>
            <a:ext cx="6704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 this approach to more flexible models…</a:t>
            </a:r>
          </a:p>
        </p:txBody>
      </p:sp>
    </p:spTree>
    <p:extLst>
      <p:ext uri="{BB962C8B-B14F-4D97-AF65-F5344CB8AC3E}">
        <p14:creationId xmlns:p14="http://schemas.microsoft.com/office/powerpoint/2010/main" val="420522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2062E-E569-1ACD-4528-37468C3EF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747962-52C8-65B7-AA33-666F84015294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6708EE-81F8-761B-02CA-B9E5C64180C8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992E07-DE22-7811-2DEF-8EEBEB29071E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Moving Beyond Linearity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8A0D5B-706B-8CDF-7EC1-CBC6B38C42B7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F28D3A8B-F6BB-A326-1A7D-02865547C84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2" name="Picture 4" descr="Polynomial Regression – Animoid">
            <a:extLst>
              <a:ext uri="{FF2B5EF4-FFF2-40B4-BE49-F238E27FC236}">
                <a16:creationId xmlns:a16="http://schemas.microsoft.com/office/drawing/2014/main" id="{C6D53C95-29B8-884F-430F-806B5722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0" y="2518700"/>
            <a:ext cx="6074376" cy="390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E6AC2B-113A-EA72-7313-F5127CB88800}"/>
              </a:ext>
            </a:extLst>
          </p:cNvPr>
          <p:cNvSpPr txBox="1"/>
          <p:nvPr/>
        </p:nvSpPr>
        <p:spPr>
          <a:xfrm>
            <a:off x="2194053" y="2051531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D9083E-E50C-CA40-D841-24756FC71FAD}"/>
                  </a:ext>
                </a:extLst>
              </p:cNvPr>
              <p:cNvSpPr txBox="1"/>
              <p:nvPr/>
            </p:nvSpPr>
            <p:spPr>
              <a:xfrm>
                <a:off x="7718157" y="2518700"/>
                <a:ext cx="28514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V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VN" sz="24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V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D9083E-E50C-CA40-D841-24756FC71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157" y="2518700"/>
                <a:ext cx="2851422" cy="369332"/>
              </a:xfrm>
              <a:prstGeom prst="rect">
                <a:avLst/>
              </a:prstGeom>
              <a:blipFill>
                <a:blip r:embed="rId3"/>
                <a:stretch>
                  <a:fillRect l="-1770" t="-16667" r="-3097" b="-4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BD4DC0F-1C6E-DD81-E3BE-DAA93D61EA94}"/>
              </a:ext>
            </a:extLst>
          </p:cNvPr>
          <p:cNvSpPr txBox="1"/>
          <p:nvPr/>
        </p:nvSpPr>
        <p:spPr>
          <a:xfrm>
            <a:off x="7106391" y="2051531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04BDD7-FB58-0A64-10A8-49E3A6BE6948}"/>
                  </a:ext>
                </a:extLst>
              </p:cNvPr>
              <p:cNvSpPr txBox="1"/>
              <p:nvPr/>
            </p:nvSpPr>
            <p:spPr>
              <a:xfrm>
                <a:off x="6890719" y="3518713"/>
                <a:ext cx="45062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V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VN" sz="24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V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04BDD7-FB58-0A64-10A8-49E3A6BE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19" y="3518713"/>
                <a:ext cx="4506298" cy="369332"/>
              </a:xfrm>
              <a:prstGeom prst="rect">
                <a:avLst/>
              </a:prstGeom>
              <a:blipFill>
                <a:blip r:embed="rId4"/>
                <a:stretch>
                  <a:fillRect l="-843" t="-12903" b="-3548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32E2C25-ABC0-B5BE-DCFA-B4BB350F21AF}"/>
              </a:ext>
            </a:extLst>
          </p:cNvPr>
          <p:cNvSpPr txBox="1"/>
          <p:nvPr/>
        </p:nvSpPr>
        <p:spPr>
          <a:xfrm>
            <a:off x="7106391" y="3118603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88FC4-6DB3-5B5D-0487-899DA7BF2D04}"/>
              </a:ext>
            </a:extLst>
          </p:cNvPr>
          <p:cNvSpPr txBox="1"/>
          <p:nvPr/>
        </p:nvSpPr>
        <p:spPr>
          <a:xfrm>
            <a:off x="6751529" y="4288155"/>
            <a:ext cx="4944527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regression estimates the ouput based on nonlinear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4A247-B813-3FDC-3C62-35684D3B7B25}"/>
              </a:ext>
            </a:extLst>
          </p:cNvPr>
          <p:cNvSpPr txBox="1"/>
          <p:nvPr/>
        </p:nvSpPr>
        <p:spPr>
          <a:xfrm>
            <a:off x="6751528" y="5204277"/>
            <a:ext cx="4944527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 that the prediction is </a:t>
            </a:r>
            <a:r>
              <a:rPr lang="en-V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 linear in the parameters </a:t>
            </a:r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V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nonlinear in the features</a:t>
            </a:r>
          </a:p>
        </p:txBody>
      </p:sp>
    </p:spTree>
    <p:extLst>
      <p:ext uri="{BB962C8B-B14F-4D97-AF65-F5344CB8AC3E}">
        <p14:creationId xmlns:p14="http://schemas.microsoft.com/office/powerpoint/2010/main" val="3181383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0BFAD-BE02-F1CF-C991-964CAE60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C2E394-95BD-9767-CB68-377F6FBB12F4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A18E5F-B2D9-0103-47FE-FA77C08BF15D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6CB765-47AE-C701-FF0E-90C1FC58FFC3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Moving Beyond Linearity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B6359A-E90A-9151-D702-0AFCCE9443CE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619C866B-68A3-50C4-1A15-0D865750DB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2" name="Picture 2" descr="Chapter 7 Multivariate Adaptive Regression Splines | Hands-On Machine  Learning with R">
            <a:extLst>
              <a:ext uri="{FF2B5EF4-FFF2-40B4-BE49-F238E27FC236}">
                <a16:creationId xmlns:a16="http://schemas.microsoft.com/office/drawing/2014/main" id="{320EDD99-0B1B-9879-EBF9-D8505DA0C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1" t="4699" r="1511" b="50735"/>
          <a:stretch/>
        </p:blipFill>
        <p:spPr bwMode="auto">
          <a:xfrm>
            <a:off x="825516" y="2286720"/>
            <a:ext cx="2844612" cy="19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pter 7 Multivariate Adaptive Regression Splines | Hands-On Machine  Learning with R">
            <a:extLst>
              <a:ext uri="{FF2B5EF4-FFF2-40B4-BE49-F238E27FC236}">
                <a16:creationId xmlns:a16="http://schemas.microsoft.com/office/drawing/2014/main" id="{F19BCEC5-B390-6EEF-55A5-0919FCE11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t="55078" r="50114" b="355"/>
          <a:stretch/>
        </p:blipFill>
        <p:spPr bwMode="auto">
          <a:xfrm>
            <a:off x="4847573" y="2286720"/>
            <a:ext cx="2956145" cy="19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apter 7 Multivariate Adaptive Regression Splines | Hands-On Machine  Learning with R">
            <a:extLst>
              <a:ext uri="{FF2B5EF4-FFF2-40B4-BE49-F238E27FC236}">
                <a16:creationId xmlns:a16="http://schemas.microsoft.com/office/drawing/2014/main" id="{CD51AA56-0FCD-43D8-EAA7-315F6FD73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4" t="54874" r="1918" b="559"/>
          <a:stretch/>
        </p:blipFill>
        <p:spPr bwMode="auto">
          <a:xfrm>
            <a:off x="8627920" y="2286720"/>
            <a:ext cx="2844613" cy="199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gression - How to find a good fit for semi-sinusoidal model in R? - Cross  Validated">
            <a:extLst>
              <a:ext uri="{FF2B5EF4-FFF2-40B4-BE49-F238E27FC236}">
                <a16:creationId xmlns:a16="http://schemas.microsoft.com/office/drawing/2014/main" id="{4A714956-1CE8-24F9-16C7-BC25A7EDE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14020" r="3666" b="10755"/>
          <a:stretch/>
        </p:blipFill>
        <p:spPr bwMode="auto">
          <a:xfrm>
            <a:off x="1924610" y="4601979"/>
            <a:ext cx="3858017" cy="210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hapter Five – Measuring the Least Squares Fit/Exponential Least Squares  Regression – The Art of Polynomial Interpolation">
            <a:extLst>
              <a:ext uri="{FF2B5EF4-FFF2-40B4-BE49-F238E27FC236}">
                <a16:creationId xmlns:a16="http://schemas.microsoft.com/office/drawing/2014/main" id="{174E3494-435C-AE8A-D738-BFA1AB457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5" t="14886" r="9484" b="10499"/>
          <a:stretch/>
        </p:blipFill>
        <p:spPr bwMode="auto">
          <a:xfrm>
            <a:off x="7205613" y="4601979"/>
            <a:ext cx="2844613" cy="201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6A3EC9-91A2-1E11-347A-543F184E11F5}"/>
              </a:ext>
            </a:extLst>
          </p:cNvPr>
          <p:cNvSpPr txBox="1"/>
          <p:nvPr/>
        </p:nvSpPr>
        <p:spPr>
          <a:xfrm>
            <a:off x="481658" y="1871312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2-degree polynomial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04A2F-040C-6919-650E-8460E202BCEB}"/>
              </a:ext>
            </a:extLst>
          </p:cNvPr>
          <p:cNvSpPr txBox="1"/>
          <p:nvPr/>
        </p:nvSpPr>
        <p:spPr>
          <a:xfrm>
            <a:off x="4535205" y="1871312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3-degree polynomial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1A678-DF19-7F72-6977-82A45CDC188F}"/>
              </a:ext>
            </a:extLst>
          </p:cNvPr>
          <p:cNvSpPr txBox="1"/>
          <p:nvPr/>
        </p:nvSpPr>
        <p:spPr>
          <a:xfrm>
            <a:off x="8332902" y="1873010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E5F30-1439-577F-BB8A-653B643B1EF4}"/>
              </a:ext>
            </a:extLst>
          </p:cNvPr>
          <p:cNvSpPr txBox="1"/>
          <p:nvPr/>
        </p:nvSpPr>
        <p:spPr>
          <a:xfrm>
            <a:off x="1779116" y="4222304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Sinusoidal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047B61-092B-233D-693C-DD2F78FC53BC}"/>
              </a:ext>
            </a:extLst>
          </p:cNvPr>
          <p:cNvSpPr txBox="1"/>
          <p:nvPr/>
        </p:nvSpPr>
        <p:spPr>
          <a:xfrm>
            <a:off x="6958395" y="4243294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Exponetial function</a:t>
            </a:r>
          </a:p>
        </p:txBody>
      </p:sp>
    </p:spTree>
    <p:extLst>
      <p:ext uri="{BB962C8B-B14F-4D97-AF65-F5344CB8AC3E}">
        <p14:creationId xmlns:p14="http://schemas.microsoft.com/office/powerpoint/2010/main" val="84701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E87C2-D896-A595-B228-B6E6A99A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6ADFB8-935B-54C3-A1D8-3A21459613BE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832528-66A7-DCF3-8670-F01DDACAD509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6993B20-8BB3-99A3-D146-98738696399C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Regression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359DC1-E783-143C-4A8C-821B5C080509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2B7608CA-6DEE-40DD-E008-C7F6C77A5CB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2" name="Picture 1" descr="A line graph with dots and lines&#10;&#10;Description automatically generated">
            <a:extLst>
              <a:ext uri="{FF2B5EF4-FFF2-40B4-BE49-F238E27FC236}">
                <a16:creationId xmlns:a16="http://schemas.microsoft.com/office/drawing/2014/main" id="{B044ACD1-7C9C-5FBC-D4E4-C57644DBC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89" y="2207559"/>
            <a:ext cx="5530067" cy="42816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FDD5BA-0979-5B15-99FC-A8B006BFE14E}"/>
              </a:ext>
            </a:extLst>
          </p:cNvPr>
          <p:cNvSpPr txBox="1"/>
          <p:nvPr/>
        </p:nvSpPr>
        <p:spPr>
          <a:xfrm rot="19583089">
            <a:off x="8402458" y="4511127"/>
            <a:ext cx="220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5x</a:t>
            </a:r>
            <a:r>
              <a:rPr lang="en-V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+ 6x + 7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AAED58-13B1-308C-2C79-E2B862F47B2E}"/>
                  </a:ext>
                </a:extLst>
              </p:cNvPr>
              <p:cNvSpPr txBox="1"/>
              <p:nvPr/>
            </p:nvSpPr>
            <p:spPr>
              <a:xfrm>
                <a:off x="1150745" y="2607669"/>
                <a:ext cx="4962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V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VN" sz="24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∗1+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V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AAED58-13B1-308C-2C79-E2B862F47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745" y="2607669"/>
                <a:ext cx="4962128" cy="369332"/>
              </a:xfrm>
              <a:prstGeom prst="rect">
                <a:avLst/>
              </a:prstGeom>
              <a:blipFill>
                <a:blip r:embed="rId3"/>
                <a:stretch>
                  <a:fillRect l="-765" t="-13333" b="-3666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D40AD6D-066B-BA2D-E46E-B4C21C946658}"/>
              </a:ext>
            </a:extLst>
          </p:cNvPr>
          <p:cNvSpPr txBox="1"/>
          <p:nvPr/>
        </p:nvSpPr>
        <p:spPr>
          <a:xfrm>
            <a:off x="1366417" y="2207559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2-degree polynomial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5AB12F84-F967-D2FD-29F3-5B44F9DB96B8}"/>
                  </a:ext>
                </a:extLst>
              </p:cNvPr>
              <p:cNvSpPr/>
              <p:nvPr/>
            </p:nvSpPr>
            <p:spPr>
              <a:xfrm>
                <a:off x="1188322" y="3438395"/>
                <a:ext cx="4895152" cy="73732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V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vi-V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V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vi-V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vi-V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V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vi-V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vi-V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V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fit the data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5AB12F84-F967-D2FD-29F3-5B44F9DB9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22" y="3438395"/>
                <a:ext cx="4895152" cy="73732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2DC05C-50BB-A058-ABBE-3C7A4CE7A65F}"/>
              </a:ext>
            </a:extLst>
          </p:cNvPr>
          <p:cNvCxnSpPr>
            <a:cxnSpLocks/>
          </p:cNvCxnSpPr>
          <p:nvPr/>
        </p:nvCxnSpPr>
        <p:spPr>
          <a:xfrm>
            <a:off x="3631809" y="2977001"/>
            <a:ext cx="4089" cy="461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72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1785-11B2-A9CE-FBD2-3D6D917D5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7726B0-A745-58E5-6886-914696B7C996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2C8CC6-BC0C-05AD-B078-F1295E7C0F17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EEB38D-9147-4FB4-8BC2-4E07AC93FA28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Features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1A7495-D5F7-0A58-C26A-CD106315D612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C0C26A69-77CF-7489-52EF-E65CD974816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CBFE90-2980-248F-541C-D35933E5967F}"/>
                  </a:ext>
                </a:extLst>
              </p:cNvPr>
              <p:cNvSpPr txBox="1"/>
              <p:nvPr/>
            </p:nvSpPr>
            <p:spPr>
              <a:xfrm>
                <a:off x="1150745" y="2607669"/>
                <a:ext cx="4962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V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VN" sz="24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∗1+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V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CBFE90-2980-248F-541C-D35933E5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745" y="2607669"/>
                <a:ext cx="4962128" cy="369332"/>
              </a:xfrm>
              <a:prstGeom prst="rect">
                <a:avLst/>
              </a:prstGeom>
              <a:blipFill>
                <a:blip r:embed="rId2"/>
                <a:stretch>
                  <a:fillRect l="-765" t="-13333" b="-3666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0BD0ABA-EF3B-D09A-38ED-D0671DD8F5A1}"/>
              </a:ext>
            </a:extLst>
          </p:cNvPr>
          <p:cNvSpPr txBox="1"/>
          <p:nvPr/>
        </p:nvSpPr>
        <p:spPr>
          <a:xfrm>
            <a:off x="1366417" y="2207559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2-degree polynomial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5E7E3-4C50-00AB-87DA-D00E7BC91FCC}"/>
              </a:ext>
            </a:extLst>
          </p:cNvPr>
          <p:cNvSpPr txBox="1"/>
          <p:nvPr/>
        </p:nvSpPr>
        <p:spPr>
          <a:xfrm>
            <a:off x="7259231" y="2207559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polynomial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36698A-B0C8-C1D4-7692-F3EC83F6EB58}"/>
                  </a:ext>
                </a:extLst>
              </p:cNvPr>
              <p:cNvSpPr txBox="1"/>
              <p:nvPr/>
            </p:nvSpPr>
            <p:spPr>
              <a:xfrm>
                <a:off x="8632494" y="3624649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36698A-B0C8-C1D4-7692-F3EC83F6E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494" y="3624649"/>
                <a:ext cx="1250187" cy="46166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EFD06-E0D9-73AF-5E9D-36775243F7BB}"/>
                  </a:ext>
                </a:extLst>
              </p:cNvPr>
              <p:cNvSpPr txBox="1"/>
              <p:nvPr/>
            </p:nvSpPr>
            <p:spPr>
              <a:xfrm>
                <a:off x="8632494" y="4248555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EFD06-E0D9-73AF-5E9D-36775243F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494" y="4248555"/>
                <a:ext cx="1250187" cy="461665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14A642-FB66-FC6B-BCE6-80FE82A54C0A}"/>
                  </a:ext>
                </a:extLst>
              </p:cNvPr>
              <p:cNvSpPr txBox="1"/>
              <p:nvPr/>
            </p:nvSpPr>
            <p:spPr>
              <a:xfrm>
                <a:off x="8632494" y="3000743"/>
                <a:ext cx="1250188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14A642-FB66-FC6B-BCE6-80FE82A54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494" y="3000743"/>
                <a:ext cx="12501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70DB1EF-0F5B-62F8-76AF-3BA263FAB136}"/>
              </a:ext>
            </a:extLst>
          </p:cNvPr>
          <p:cNvCxnSpPr>
            <a:endCxn id="11" idx="1"/>
          </p:cNvCxnSpPr>
          <p:nvPr/>
        </p:nvCxnSpPr>
        <p:spPr>
          <a:xfrm>
            <a:off x="2822713" y="3000743"/>
            <a:ext cx="5809781" cy="230833"/>
          </a:xfrm>
          <a:prstGeom prst="bentConnector3">
            <a:avLst>
              <a:gd name="adj1" fmla="val 46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76D6994-3220-ECBC-2C48-8DD7E093BE7D}"/>
              </a:ext>
            </a:extLst>
          </p:cNvPr>
          <p:cNvCxnSpPr>
            <a:endCxn id="5" idx="1"/>
          </p:cNvCxnSpPr>
          <p:nvPr/>
        </p:nvCxnSpPr>
        <p:spPr>
          <a:xfrm>
            <a:off x="4147930" y="3000743"/>
            <a:ext cx="4484564" cy="854739"/>
          </a:xfrm>
          <a:prstGeom prst="bentConnector3">
            <a:avLst>
              <a:gd name="adj1" fmla="val 59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B4B2E77-8E2C-941D-6EE6-7B7ACBF8ED80}"/>
              </a:ext>
            </a:extLst>
          </p:cNvPr>
          <p:cNvCxnSpPr>
            <a:endCxn id="6" idx="1"/>
          </p:cNvCxnSpPr>
          <p:nvPr/>
        </p:nvCxnSpPr>
        <p:spPr>
          <a:xfrm>
            <a:off x="5658678" y="2977001"/>
            <a:ext cx="2973816" cy="1502387"/>
          </a:xfrm>
          <a:prstGeom prst="bentConnector3">
            <a:avLst>
              <a:gd name="adj1" fmla="val 535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89B1EA-E6A9-4141-6763-F7E1437BA715}"/>
                  </a:ext>
                </a:extLst>
              </p:cNvPr>
              <p:cNvSpPr txBox="1"/>
              <p:nvPr/>
            </p:nvSpPr>
            <p:spPr>
              <a:xfrm>
                <a:off x="9971767" y="3670815"/>
                <a:ext cx="14966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V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vi-V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vi-V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vi-V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r>
                        <a:rPr lang="vi-V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VN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89B1EA-E6A9-4141-6763-F7E1437BA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767" y="3670815"/>
                <a:ext cx="1496692" cy="369332"/>
              </a:xfrm>
              <a:prstGeom prst="rect">
                <a:avLst/>
              </a:prstGeom>
              <a:blipFill>
                <a:blip r:embed="rId6"/>
                <a:stretch>
                  <a:fillRect l="-1695" r="-6780" b="-32258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B2E0C4-49B8-A153-EEE0-9E1EDCC9D66A}"/>
                  </a:ext>
                </a:extLst>
              </p:cNvPr>
              <p:cNvSpPr txBox="1"/>
              <p:nvPr/>
            </p:nvSpPr>
            <p:spPr>
              <a:xfrm>
                <a:off x="1150746" y="5148433"/>
                <a:ext cx="1053967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vi-V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V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referred to as basis function and it can be seen as a funtion that transforms the input in some way (In this case its powers function)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B2E0C4-49B8-A153-EEE0-9E1EDCC9D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746" y="5148433"/>
                <a:ext cx="10539678" cy="615553"/>
              </a:xfrm>
              <a:prstGeom prst="rect">
                <a:avLst/>
              </a:prstGeom>
              <a:blipFill>
                <a:blip r:embed="rId7"/>
                <a:stretch>
                  <a:fillRect l="-1444" t="-12000" r="-1925" b="-22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04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05DC8-06E9-7B28-B7BA-9F4DF4F4E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0AD0CF7-9EC7-8AE9-B5FF-15A6A0375BF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B8051F-4EFF-278B-8BC5-56DAB8EB151D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05651F-77BA-D74F-A6E9-AC36FB74D8B1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Features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8E5FFF-40B9-2847-2358-5ACB79422891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CD396ECD-0BC6-769C-BDC7-5BA0126BC5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2BE62D-02D1-F507-DDFE-ED0B66E6851A}"/>
                  </a:ext>
                </a:extLst>
              </p:cNvPr>
              <p:cNvSpPr txBox="1"/>
              <p:nvPr/>
            </p:nvSpPr>
            <p:spPr>
              <a:xfrm>
                <a:off x="1150745" y="2607669"/>
                <a:ext cx="4962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V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VN" sz="24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∗1+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V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2BE62D-02D1-F507-DDFE-ED0B66E68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745" y="2607669"/>
                <a:ext cx="4962128" cy="369332"/>
              </a:xfrm>
              <a:prstGeom prst="rect">
                <a:avLst/>
              </a:prstGeom>
              <a:blipFill>
                <a:blip r:embed="rId2"/>
                <a:stretch>
                  <a:fillRect l="-765" t="-13333" b="-3666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17ED6DC-DE26-D8BD-1BDB-69599A564354}"/>
              </a:ext>
            </a:extLst>
          </p:cNvPr>
          <p:cNvSpPr txBox="1"/>
          <p:nvPr/>
        </p:nvSpPr>
        <p:spPr>
          <a:xfrm>
            <a:off x="1366417" y="2207559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2-degree polynomial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6EC27-EC39-14C7-7831-3410DC1D9B64}"/>
              </a:ext>
            </a:extLst>
          </p:cNvPr>
          <p:cNvSpPr txBox="1"/>
          <p:nvPr/>
        </p:nvSpPr>
        <p:spPr>
          <a:xfrm>
            <a:off x="7259231" y="2207559"/>
            <a:ext cx="378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polynomial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9875D4-626C-FC24-7E29-3E1DF0F55FCB}"/>
                  </a:ext>
                </a:extLst>
              </p:cNvPr>
              <p:cNvSpPr txBox="1"/>
              <p:nvPr/>
            </p:nvSpPr>
            <p:spPr>
              <a:xfrm>
                <a:off x="7947740" y="3754121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9875D4-626C-FC24-7E29-3E1DF0F5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40" y="3754121"/>
                <a:ext cx="1250187" cy="461665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C7F04-FE8B-1D93-B3F2-65B3BCAB2BE2}"/>
                  </a:ext>
                </a:extLst>
              </p:cNvPr>
              <p:cNvSpPr txBox="1"/>
              <p:nvPr/>
            </p:nvSpPr>
            <p:spPr>
              <a:xfrm>
                <a:off x="9975519" y="3754823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5C7F04-FE8B-1D93-B3F2-65B3BCAB2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519" y="3754823"/>
                <a:ext cx="1250187" cy="46166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B66160-42C0-A6FE-E528-9CE970C9ED3D}"/>
                  </a:ext>
                </a:extLst>
              </p:cNvPr>
              <p:cNvSpPr txBox="1"/>
              <p:nvPr/>
            </p:nvSpPr>
            <p:spPr>
              <a:xfrm>
                <a:off x="5919960" y="3756018"/>
                <a:ext cx="1250188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B66160-42C0-A6FE-E528-9CE970C9E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960" y="3756018"/>
                <a:ext cx="12501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B28232-3B5E-089F-D5FA-23953A2CA64F}"/>
                  </a:ext>
                </a:extLst>
              </p:cNvPr>
              <p:cNvSpPr txBox="1"/>
              <p:nvPr/>
            </p:nvSpPr>
            <p:spPr>
              <a:xfrm>
                <a:off x="8015937" y="3227750"/>
                <a:ext cx="11819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vi-V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vi-V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vi-V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r>
                        <a:rPr lang="vi-V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VN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B28232-3B5E-089F-D5FA-23953A2C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937" y="3227750"/>
                <a:ext cx="1181990" cy="369332"/>
              </a:xfrm>
              <a:prstGeom prst="rect">
                <a:avLst/>
              </a:prstGeom>
              <a:blipFill>
                <a:blip r:embed="rId6"/>
                <a:stretch>
                  <a:fillRect l="-8511" r="-7447" b="-32258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8A84EB2-F388-4444-8924-A75EDB236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122118"/>
              </p:ext>
            </p:extLst>
          </p:nvPr>
        </p:nvGraphicFramePr>
        <p:xfrm>
          <a:off x="352076" y="3819546"/>
          <a:ext cx="319352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764">
                  <a:extLst>
                    <a:ext uri="{9D8B030D-6E8A-4147-A177-3AD203B41FA5}">
                      <a16:colId xmlns:a16="http://schemas.microsoft.com/office/drawing/2014/main" val="3827527145"/>
                    </a:ext>
                  </a:extLst>
                </a:gridCol>
                <a:gridCol w="1596764">
                  <a:extLst>
                    <a:ext uri="{9D8B030D-6E8A-4147-A177-3AD203B41FA5}">
                      <a16:colId xmlns:a16="http://schemas.microsoft.com/office/drawing/2014/main" val="1666232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3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4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3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00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1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5716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FF7D3D9-9C85-02DA-77C1-D52F1021567A}"/>
              </a:ext>
            </a:extLst>
          </p:cNvPr>
          <p:cNvSpPr txBox="1"/>
          <p:nvPr/>
        </p:nvSpPr>
        <p:spPr>
          <a:xfrm>
            <a:off x="266472" y="3228945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376C2D3-AD1D-97F4-568D-C048ADBD9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567378"/>
              </p:ext>
            </p:extLst>
          </p:nvPr>
        </p:nvGraphicFramePr>
        <p:xfrm>
          <a:off x="4128798" y="4215786"/>
          <a:ext cx="120796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796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A53C5C9-E854-46A7-3BCC-7C85E031D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627354"/>
              </p:ext>
            </p:extLst>
          </p:nvPr>
        </p:nvGraphicFramePr>
        <p:xfrm>
          <a:off x="5917437" y="4244362"/>
          <a:ext cx="125018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18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218B35E-1325-AE47-3E34-247BC283D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66958"/>
              </p:ext>
            </p:extLst>
          </p:nvPr>
        </p:nvGraphicFramePr>
        <p:xfrm>
          <a:off x="7947739" y="4244362"/>
          <a:ext cx="125018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18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711C6C2-CE8F-7AE1-87BE-D088CB5BB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57715"/>
              </p:ext>
            </p:extLst>
          </p:nvPr>
        </p:nvGraphicFramePr>
        <p:xfrm>
          <a:off x="9975518" y="4244362"/>
          <a:ext cx="125018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18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3CEF3E0-6AFA-7F0E-79A3-3EB041AC734B}"/>
              </a:ext>
            </a:extLst>
          </p:cNvPr>
          <p:cNvSpPr txBox="1"/>
          <p:nvPr/>
        </p:nvSpPr>
        <p:spPr>
          <a:xfrm>
            <a:off x="4118125" y="3784898"/>
            <a:ext cx="125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69607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6F438-7D8D-001A-E521-BE21884A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1A2AAB-9B8D-9560-9548-EF3A9F45138E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B92E75-A9BC-3544-1525-C87CE7AFFF8C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FA6B97-6E21-A69C-E58D-26BEC3A3DB8D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Features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9B285-7063-9EA7-05FF-E64527D35288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00ECBD8B-98FF-F980-95D5-2848B22447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98936A-7978-B1DB-5ED7-068DF2648464}"/>
                  </a:ext>
                </a:extLst>
              </p:cNvPr>
              <p:cNvSpPr txBox="1"/>
              <p:nvPr/>
            </p:nvSpPr>
            <p:spPr>
              <a:xfrm>
                <a:off x="3600330" y="2512898"/>
                <a:ext cx="49621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V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VN" sz="24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∗1+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V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98936A-7978-B1DB-5ED7-068DF2648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330" y="2512898"/>
                <a:ext cx="4962128" cy="369332"/>
              </a:xfrm>
              <a:prstGeom prst="rect">
                <a:avLst/>
              </a:prstGeom>
              <a:blipFill>
                <a:blip r:embed="rId2"/>
                <a:stretch>
                  <a:fillRect l="-765" t="-12903" b="-3548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FDF089-08F4-922C-D609-1DCDB638D534}"/>
              </a:ext>
            </a:extLst>
          </p:cNvPr>
          <p:cNvSpPr txBox="1"/>
          <p:nvPr/>
        </p:nvSpPr>
        <p:spPr>
          <a:xfrm>
            <a:off x="3969836" y="2040338"/>
            <a:ext cx="425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2-degree polynomial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0FFDB7-900C-6EDA-06E4-5A48E7A57FEB}"/>
                  </a:ext>
                </a:extLst>
              </p:cNvPr>
              <p:cNvSpPr txBox="1"/>
              <p:nvPr/>
            </p:nvSpPr>
            <p:spPr>
              <a:xfrm>
                <a:off x="3803338" y="3791111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0FFDB7-900C-6EDA-06E4-5A48E7A5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38" y="3791111"/>
                <a:ext cx="1250187" cy="46166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FA4F8D-B5CE-5D79-22F0-0044DA7A2F96}"/>
                  </a:ext>
                </a:extLst>
              </p:cNvPr>
              <p:cNvSpPr txBox="1"/>
              <p:nvPr/>
            </p:nvSpPr>
            <p:spPr>
              <a:xfrm>
                <a:off x="5081603" y="3794701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FA4F8D-B5CE-5D79-22F0-0044DA7A2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603" y="3794701"/>
                <a:ext cx="1250187" cy="461665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B4DD69-0E45-6329-D0D4-AD67A29D1F8A}"/>
                  </a:ext>
                </a:extLst>
              </p:cNvPr>
              <p:cNvSpPr txBox="1"/>
              <p:nvPr/>
            </p:nvSpPr>
            <p:spPr>
              <a:xfrm>
                <a:off x="2525335" y="3788667"/>
                <a:ext cx="1250188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B4DD69-0E45-6329-D0D4-AD67A29D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35" y="3788667"/>
                <a:ext cx="12501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BE0FF96-6A6C-557A-75D3-C2999DBAD32A}"/>
              </a:ext>
            </a:extLst>
          </p:cNvPr>
          <p:cNvSpPr txBox="1"/>
          <p:nvPr/>
        </p:nvSpPr>
        <p:spPr>
          <a:xfrm>
            <a:off x="2831920" y="3363742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46EE09F-31AE-BEE5-AA63-4B50DD1A6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022902"/>
              </p:ext>
            </p:extLst>
          </p:nvPr>
        </p:nvGraphicFramePr>
        <p:xfrm>
          <a:off x="2553150" y="4268112"/>
          <a:ext cx="125018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18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08B9833-66BD-99DE-0644-51C235FAE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53471"/>
              </p:ext>
            </p:extLst>
          </p:nvPr>
        </p:nvGraphicFramePr>
        <p:xfrm>
          <a:off x="3803338" y="4268112"/>
          <a:ext cx="125018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18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A952651-887D-2993-E179-B6556845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383867"/>
              </p:ext>
            </p:extLst>
          </p:nvPr>
        </p:nvGraphicFramePr>
        <p:xfrm>
          <a:off x="5053526" y="4268112"/>
          <a:ext cx="1278264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78264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D438D65-8657-2A37-B91B-47C6FFE1A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065753"/>
              </p:ext>
            </p:extLst>
          </p:nvPr>
        </p:nvGraphicFramePr>
        <p:xfrm>
          <a:off x="6991289" y="4250332"/>
          <a:ext cx="1596764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6764">
                  <a:extLst>
                    <a:ext uri="{9D8B030D-6E8A-4147-A177-3AD203B41FA5}">
                      <a16:colId xmlns:a16="http://schemas.microsoft.com/office/drawing/2014/main" val="3338123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0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13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40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867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A666174-BBE8-AE78-0E16-8CA722A62901}"/>
              </a:ext>
            </a:extLst>
          </p:cNvPr>
          <p:cNvSpPr txBox="1"/>
          <p:nvPr/>
        </p:nvSpPr>
        <p:spPr>
          <a:xfrm>
            <a:off x="6991287" y="3363742"/>
            <a:ext cx="1596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54962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E2AC-00ED-4DF0-6719-F335068A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6564B8-2886-2C7A-0CBE-D9F178D5DAC4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42D407-C798-FB47-DA93-16A1787C6FFB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135846-ABE9-1ECB-40C3-833905F4FB7F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Features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264C04-6EB5-1BAD-EC6B-B57054CF6D99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118BC2A3-ADEE-7C9A-931B-E83CA356D38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2BB21-F425-2994-335D-657D6E6B3D62}"/>
                  </a:ext>
                </a:extLst>
              </p:cNvPr>
              <p:cNvSpPr txBox="1"/>
              <p:nvPr/>
            </p:nvSpPr>
            <p:spPr>
              <a:xfrm>
                <a:off x="2947081" y="2483732"/>
                <a:ext cx="67694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V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VN" sz="24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∗1+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vi-V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vi-VN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V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2BB21-F425-2994-335D-657D6E6B3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081" y="2483732"/>
                <a:ext cx="6769417" cy="369332"/>
              </a:xfrm>
              <a:prstGeom prst="rect">
                <a:avLst/>
              </a:prstGeom>
              <a:blipFill>
                <a:blip r:embed="rId2"/>
                <a:stretch>
                  <a:fillRect t="-13333" b="-4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DCD2025-9361-B6C3-AB12-1A3929F4A535}"/>
              </a:ext>
            </a:extLst>
          </p:cNvPr>
          <p:cNvSpPr txBox="1"/>
          <p:nvPr/>
        </p:nvSpPr>
        <p:spPr>
          <a:xfrm>
            <a:off x="3969836" y="2040338"/>
            <a:ext cx="425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3-degree polynomial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D7B895-3089-9415-9FB0-724511E1ADD9}"/>
                  </a:ext>
                </a:extLst>
              </p:cNvPr>
              <p:cNvSpPr txBox="1"/>
              <p:nvPr/>
            </p:nvSpPr>
            <p:spPr>
              <a:xfrm>
                <a:off x="2947081" y="3791111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D7B895-3089-9415-9FB0-724511E1A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081" y="3791111"/>
                <a:ext cx="1250187" cy="461665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075BDF-2732-F5AD-49F0-E6A1987B9EF7}"/>
                  </a:ext>
                </a:extLst>
              </p:cNvPr>
              <p:cNvSpPr txBox="1"/>
              <p:nvPr/>
            </p:nvSpPr>
            <p:spPr>
              <a:xfrm>
                <a:off x="4225346" y="3794701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075BDF-2732-F5AD-49F0-E6A1987B9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346" y="3794701"/>
                <a:ext cx="1250187" cy="461665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D838D2-32A6-4590-5F9D-48836A2FEF7D}"/>
                  </a:ext>
                </a:extLst>
              </p:cNvPr>
              <p:cNvSpPr txBox="1"/>
              <p:nvPr/>
            </p:nvSpPr>
            <p:spPr>
              <a:xfrm>
                <a:off x="1669078" y="3788667"/>
                <a:ext cx="1250188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D838D2-32A6-4590-5F9D-48836A2FE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078" y="3788667"/>
                <a:ext cx="12501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618A7CD-F617-51A8-9429-51C15F522C67}"/>
              </a:ext>
            </a:extLst>
          </p:cNvPr>
          <p:cNvSpPr txBox="1"/>
          <p:nvPr/>
        </p:nvSpPr>
        <p:spPr>
          <a:xfrm>
            <a:off x="1975663" y="3363742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FD14E16-9EDC-6462-C17C-71E5075C7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791089"/>
              </p:ext>
            </p:extLst>
          </p:nvPr>
        </p:nvGraphicFramePr>
        <p:xfrm>
          <a:off x="1696893" y="4268112"/>
          <a:ext cx="125018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18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8318A92-699C-3DDF-9D15-221635E6B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371377"/>
              </p:ext>
            </p:extLst>
          </p:nvPr>
        </p:nvGraphicFramePr>
        <p:xfrm>
          <a:off x="2947081" y="4268112"/>
          <a:ext cx="125018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18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2D39415-1C93-5924-5796-47DE3969B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824174"/>
              </p:ext>
            </p:extLst>
          </p:nvPr>
        </p:nvGraphicFramePr>
        <p:xfrm>
          <a:off x="4197269" y="4268112"/>
          <a:ext cx="1278264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78264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3EF3EC9-372E-5477-D6E6-54E9514C5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04296"/>
              </p:ext>
            </p:extLst>
          </p:nvPr>
        </p:nvGraphicFramePr>
        <p:xfrm>
          <a:off x="7948558" y="4250332"/>
          <a:ext cx="1596764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6764">
                  <a:extLst>
                    <a:ext uri="{9D8B030D-6E8A-4147-A177-3AD203B41FA5}">
                      <a16:colId xmlns:a16="http://schemas.microsoft.com/office/drawing/2014/main" val="3338123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0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13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40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867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ACB11E4-02A9-111C-F037-006DC6D0C55C}"/>
              </a:ext>
            </a:extLst>
          </p:cNvPr>
          <p:cNvSpPr txBox="1"/>
          <p:nvPr/>
        </p:nvSpPr>
        <p:spPr>
          <a:xfrm>
            <a:off x="7948556" y="3363742"/>
            <a:ext cx="1596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921970-FDF4-BB7A-17EA-0CF74A3B1439}"/>
                  </a:ext>
                </a:extLst>
              </p:cNvPr>
              <p:cNvSpPr txBox="1"/>
              <p:nvPr/>
            </p:nvSpPr>
            <p:spPr>
              <a:xfrm>
                <a:off x="5503610" y="3802955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921970-FDF4-BB7A-17EA-0CF74A3B1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610" y="3802955"/>
                <a:ext cx="1250187" cy="461665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53077D7-A0B1-686D-77C7-D956E7484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91674"/>
              </p:ext>
            </p:extLst>
          </p:nvPr>
        </p:nvGraphicFramePr>
        <p:xfrm>
          <a:off x="5475533" y="4262078"/>
          <a:ext cx="1278264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78264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38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AC93B-AD11-98B6-7DC9-56F550A30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C7E219-BC9C-0654-2D87-636901E8089E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58AEC0-03EF-55A6-9111-181A613F9EC9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D3F06A-BAD6-D9FE-01B1-EFA8A0088CCF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Features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C0A082-7183-3CE6-AA30-9E3BB97150D0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70FAFB6B-C449-3C41-5E10-D3C177491C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9AF51D-669A-7E4C-96C8-685013369932}"/>
                  </a:ext>
                </a:extLst>
              </p:cNvPr>
              <p:cNvSpPr txBox="1"/>
              <p:nvPr/>
            </p:nvSpPr>
            <p:spPr>
              <a:xfrm>
                <a:off x="3818377" y="2975547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9AF51D-669A-7E4C-96C8-685013369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377" y="2975547"/>
                <a:ext cx="1250187" cy="461665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BFFFFA-A8A7-CCE1-957E-269C340791AC}"/>
                  </a:ext>
                </a:extLst>
              </p:cNvPr>
              <p:cNvSpPr txBox="1"/>
              <p:nvPr/>
            </p:nvSpPr>
            <p:spPr>
              <a:xfrm>
                <a:off x="5096642" y="2979137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BFFFFA-A8A7-CCE1-957E-269C34079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42" y="2979137"/>
                <a:ext cx="1250187" cy="461665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3858F4-F85A-2A39-07F3-6D20C8059A34}"/>
                  </a:ext>
                </a:extLst>
              </p:cNvPr>
              <p:cNvSpPr txBox="1"/>
              <p:nvPr/>
            </p:nvSpPr>
            <p:spPr>
              <a:xfrm>
                <a:off x="2540374" y="2973103"/>
                <a:ext cx="1250188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3858F4-F85A-2A39-07F3-6D20C8059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374" y="2973103"/>
                <a:ext cx="12501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7BC2A6A-455C-7FBE-3B5F-CDBAA3F58175}"/>
              </a:ext>
            </a:extLst>
          </p:cNvPr>
          <p:cNvSpPr txBox="1"/>
          <p:nvPr/>
        </p:nvSpPr>
        <p:spPr>
          <a:xfrm>
            <a:off x="2846959" y="2548178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F25E74-6340-EE0E-D106-99ADF77D9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24740"/>
              </p:ext>
            </p:extLst>
          </p:nvPr>
        </p:nvGraphicFramePr>
        <p:xfrm>
          <a:off x="2568189" y="3452548"/>
          <a:ext cx="125018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18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B0D006-E1CE-3094-5CEA-F95BBCCD3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059055"/>
              </p:ext>
            </p:extLst>
          </p:nvPr>
        </p:nvGraphicFramePr>
        <p:xfrm>
          <a:off x="3818377" y="3452548"/>
          <a:ext cx="125018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18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FB173BD-17BC-C149-C336-5EF733D7A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776273"/>
              </p:ext>
            </p:extLst>
          </p:nvPr>
        </p:nvGraphicFramePr>
        <p:xfrm>
          <a:off x="5068565" y="3452548"/>
          <a:ext cx="1278264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78264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FB32E8-BAED-B55F-848C-3DEB0915D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964207"/>
              </p:ext>
            </p:extLst>
          </p:nvPr>
        </p:nvGraphicFramePr>
        <p:xfrm>
          <a:off x="625100" y="3434768"/>
          <a:ext cx="1596764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6764">
                  <a:extLst>
                    <a:ext uri="{9D8B030D-6E8A-4147-A177-3AD203B41FA5}">
                      <a16:colId xmlns:a16="http://schemas.microsoft.com/office/drawing/2014/main" val="3338123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0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13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40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867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AE86979-B474-E0D6-F35C-443C03712E51}"/>
              </a:ext>
            </a:extLst>
          </p:cNvPr>
          <p:cNvSpPr txBox="1"/>
          <p:nvPr/>
        </p:nvSpPr>
        <p:spPr>
          <a:xfrm>
            <a:off x="625098" y="2548178"/>
            <a:ext cx="1596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75FE0F9-7C31-3F80-EB4E-DC7394E68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24" y="2947650"/>
            <a:ext cx="5070476" cy="28645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2ACB0D-2CCB-6CFA-E3A4-1D89CE8C8CAC}"/>
              </a:ext>
            </a:extLst>
          </p:cNvPr>
          <p:cNvSpPr txBox="1"/>
          <p:nvPr/>
        </p:nvSpPr>
        <p:spPr>
          <a:xfrm>
            <a:off x="7434898" y="2547540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79591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B00BA-DA13-7E4F-B6D7-8E7BD1179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233208-DA63-1666-1656-615E3F475158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81A6B5-7D28-2D4B-2E03-A236857EE4EF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3EE90D-53A9-281E-E5BB-6541B6B73BE0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 Features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232248-A76E-15C6-6E1A-2483565D9CD6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2429D4CA-F2F2-8396-3B29-249236581EC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08210-9753-B655-4BEE-DB3CB431AC94}"/>
                  </a:ext>
                </a:extLst>
              </p:cNvPr>
              <p:cNvSpPr txBox="1"/>
              <p:nvPr/>
            </p:nvSpPr>
            <p:spPr>
              <a:xfrm>
                <a:off x="3818377" y="2975547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08210-9753-B655-4BEE-DB3CB431A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377" y="2975547"/>
                <a:ext cx="1250187" cy="461665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527D3E-8BFC-7016-8A06-66F52C054547}"/>
                  </a:ext>
                </a:extLst>
              </p:cNvPr>
              <p:cNvSpPr txBox="1"/>
              <p:nvPr/>
            </p:nvSpPr>
            <p:spPr>
              <a:xfrm>
                <a:off x="5096642" y="2979137"/>
                <a:ext cx="1250187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527D3E-8BFC-7016-8A06-66F52C05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42" y="2979137"/>
                <a:ext cx="1250187" cy="461665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4056B-58E0-450C-9E2B-AAC3D82EACF4}"/>
                  </a:ext>
                </a:extLst>
              </p:cNvPr>
              <p:cNvSpPr txBox="1"/>
              <p:nvPr/>
            </p:nvSpPr>
            <p:spPr>
              <a:xfrm>
                <a:off x="2540374" y="2973103"/>
                <a:ext cx="1250188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4056B-58E0-450C-9E2B-AAC3D82EA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374" y="2973103"/>
                <a:ext cx="12501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52DF608-83F7-96F3-D57E-AAA2EBACF75B}"/>
              </a:ext>
            </a:extLst>
          </p:cNvPr>
          <p:cNvSpPr txBox="1"/>
          <p:nvPr/>
        </p:nvSpPr>
        <p:spPr>
          <a:xfrm>
            <a:off x="2846959" y="2548178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499B4D-1F3B-649D-30C4-F3AFB74BDA10}"/>
              </a:ext>
            </a:extLst>
          </p:cNvPr>
          <p:cNvGraphicFramePr>
            <a:graphicFrameLocks noGrp="1"/>
          </p:cNvGraphicFramePr>
          <p:nvPr/>
        </p:nvGraphicFramePr>
        <p:xfrm>
          <a:off x="2568189" y="3452548"/>
          <a:ext cx="125018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18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0526BAF-C529-FB24-B4F2-488DF1839DDE}"/>
              </a:ext>
            </a:extLst>
          </p:cNvPr>
          <p:cNvGraphicFramePr>
            <a:graphicFrameLocks noGrp="1"/>
          </p:cNvGraphicFramePr>
          <p:nvPr/>
        </p:nvGraphicFramePr>
        <p:xfrm>
          <a:off x="3818377" y="3452548"/>
          <a:ext cx="1250188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0188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1EC3FB1-DD69-6216-F712-E5B36960A6DD}"/>
              </a:ext>
            </a:extLst>
          </p:cNvPr>
          <p:cNvGraphicFramePr>
            <a:graphicFrameLocks noGrp="1"/>
          </p:cNvGraphicFramePr>
          <p:nvPr/>
        </p:nvGraphicFramePr>
        <p:xfrm>
          <a:off x="5068565" y="3452548"/>
          <a:ext cx="1278264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78264">
                  <a:extLst>
                    <a:ext uri="{9D8B030D-6E8A-4147-A177-3AD203B41FA5}">
                      <a16:colId xmlns:a16="http://schemas.microsoft.com/office/drawing/2014/main" val="1334717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6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1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1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6859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5D5F27E-87C2-7796-4E53-54C615E8578A}"/>
              </a:ext>
            </a:extLst>
          </p:cNvPr>
          <p:cNvGraphicFramePr>
            <a:graphicFrameLocks noGrp="1"/>
          </p:cNvGraphicFramePr>
          <p:nvPr/>
        </p:nvGraphicFramePr>
        <p:xfrm>
          <a:off x="625100" y="3434768"/>
          <a:ext cx="1596764" cy="237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6764">
                  <a:extLst>
                    <a:ext uri="{9D8B030D-6E8A-4147-A177-3AD203B41FA5}">
                      <a16:colId xmlns:a16="http://schemas.microsoft.com/office/drawing/2014/main" val="3338123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30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13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40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867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893B8F6-9EFA-8245-2175-69F59A1F4023}"/>
              </a:ext>
            </a:extLst>
          </p:cNvPr>
          <p:cNvSpPr txBox="1"/>
          <p:nvPr/>
        </p:nvSpPr>
        <p:spPr>
          <a:xfrm>
            <a:off x="625098" y="2548178"/>
            <a:ext cx="1596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E509BB-DA97-D3BD-F809-0AE88752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77" y="1793817"/>
            <a:ext cx="5020439" cy="44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B6477-47EB-4DED-7B50-C0A91A27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DC4863-5929-2F92-FF9E-103529C46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49998-FE3D-ED00-493C-7AFA97AF0F2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B83FCD-202A-2F81-1814-9C2B06356D5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70B701-3F3D-1B22-46B8-39F06AEB697D}"/>
              </a:ext>
            </a:extLst>
          </p:cNvPr>
          <p:cNvSpPr/>
          <p:nvPr/>
        </p:nvSpPr>
        <p:spPr>
          <a:xfrm>
            <a:off x="618523" y="1642288"/>
            <a:ext cx="5000523" cy="1949468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E5A44-13BD-3421-CA29-0B050C58F8D7}"/>
              </a:ext>
            </a:extLst>
          </p:cNvPr>
          <p:cNvSpPr txBox="1"/>
          <p:nvPr/>
        </p:nvSpPr>
        <p:spPr>
          <a:xfrm>
            <a:off x="791519" y="1488400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VN" sz="2000" b="1" kern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Regression</a:t>
            </a:r>
            <a:endParaRPr kumimoji="0" lang="en-VN" sz="20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C73F6-1206-A449-EBB8-FCFB498FC3CF}"/>
              </a:ext>
            </a:extLst>
          </p:cNvPr>
          <p:cNvSpPr txBox="1"/>
          <p:nvPr/>
        </p:nvSpPr>
        <p:spPr>
          <a:xfrm>
            <a:off x="791520" y="1960540"/>
            <a:ext cx="4827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Regression Task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 Regression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Non-linear Regression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Using </a:t>
            </a:r>
            <a:r>
              <a:rPr lang="en-US" sz="2000" kern="1200" dirty="0" err="1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Sklearn</a:t>
            </a: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library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endParaRPr 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F4D94-65CB-D3EE-E38A-E2B75F925908}"/>
              </a:ext>
            </a:extLst>
          </p:cNvPr>
          <p:cNvSpPr/>
          <p:nvPr/>
        </p:nvSpPr>
        <p:spPr>
          <a:xfrm>
            <a:off x="6572954" y="4148731"/>
            <a:ext cx="5000523" cy="1971769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356D1-A9D2-2EEE-A59F-7BBAEFA3F856}"/>
              </a:ext>
            </a:extLst>
          </p:cNvPr>
          <p:cNvSpPr txBox="1"/>
          <p:nvPr/>
        </p:nvSpPr>
        <p:spPr>
          <a:xfrm>
            <a:off x="6745951" y="3994843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20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6B1FB-F067-D5A3-E396-639F06C0C564}"/>
              </a:ext>
            </a:extLst>
          </p:cNvPr>
          <p:cNvSpPr txBox="1"/>
          <p:nvPr/>
        </p:nvSpPr>
        <p:spPr>
          <a:xfrm>
            <a:off x="6745951" y="4466983"/>
            <a:ext cx="4827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Exploratory Data Analysis (EDA)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Scaling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Modeling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 Polynomial Features</a:t>
            </a:r>
          </a:p>
        </p:txBody>
      </p:sp>
      <p:pic>
        <p:nvPicPr>
          <p:cNvPr id="13" name="Picture 4" descr="Polynomial Regression – Animoid">
            <a:extLst>
              <a:ext uri="{FF2B5EF4-FFF2-40B4-BE49-F238E27FC236}">
                <a16:creationId xmlns:a16="http://schemas.microsoft.com/office/drawing/2014/main" id="{B84D3AE9-A52E-C34F-6D6B-DDF3C44C1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1099" r="4282" b="15199"/>
          <a:stretch/>
        </p:blipFill>
        <p:spPr bwMode="auto">
          <a:xfrm>
            <a:off x="618523" y="4148631"/>
            <a:ext cx="5000523" cy="197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F3A5975F-3F98-3850-87AA-FDF24B842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54" y="1648253"/>
            <a:ext cx="5000523" cy="20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8C40-7859-A877-78C0-E12DDF3B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EF0EF8-33AE-92E9-4076-05CA81A19DF8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563341-048F-04EF-1D27-C7B17D7CD64F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A0F68A-8ACA-92B4-9F44-8DAE105FFCB1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Vectorization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84BA58-5FC5-FDE1-6A50-A4A6A4E52151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7CF3DD1F-35AE-4C50-3EC3-33A562ADEB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4EF56CE-BAFB-FC09-9C93-E09431E827F8}"/>
                  </a:ext>
                </a:extLst>
              </p:cNvPr>
              <p:cNvSpPr txBox="1"/>
              <p:nvPr/>
            </p:nvSpPr>
            <p:spPr>
              <a:xfrm>
                <a:off x="4531708" y="2489298"/>
                <a:ext cx="3361497" cy="97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sz="200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i="1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4EF56CE-BAFB-FC09-9C93-E09431E82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708" y="2489298"/>
                <a:ext cx="3361497" cy="978217"/>
              </a:xfrm>
              <a:prstGeom prst="rect">
                <a:avLst/>
              </a:prstGeom>
              <a:blipFill>
                <a:blip r:embed="rId2"/>
                <a:stretch>
                  <a:fillRect l="-752" b="-886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B8B4CE9-8DE3-AAAA-843E-466CF943CF4F}"/>
              </a:ext>
            </a:extLst>
          </p:cNvPr>
          <p:cNvSpPr txBox="1"/>
          <p:nvPr/>
        </p:nvSpPr>
        <p:spPr>
          <a:xfrm>
            <a:off x="4199639" y="2083462"/>
            <a:ext cx="381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/ Features with b-degree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257919-2373-7836-C749-5D708D98F6A0}"/>
                  </a:ext>
                </a:extLst>
              </p:cNvPr>
              <p:cNvSpPr txBox="1"/>
              <p:nvPr/>
            </p:nvSpPr>
            <p:spPr>
              <a:xfrm>
                <a:off x="9874634" y="2483572"/>
                <a:ext cx="1304844" cy="885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257919-2373-7836-C749-5D708D98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634" y="2483572"/>
                <a:ext cx="1304844" cy="885563"/>
              </a:xfrm>
              <a:prstGeom prst="rect">
                <a:avLst/>
              </a:prstGeom>
              <a:blipFill>
                <a:blip r:embed="rId3"/>
                <a:stretch>
                  <a:fillRect l="-3846" b="-845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934735-0DB3-DC8E-31B9-E1C51105372B}"/>
                  </a:ext>
                </a:extLst>
              </p:cNvPr>
              <p:cNvSpPr txBox="1"/>
              <p:nvPr/>
            </p:nvSpPr>
            <p:spPr>
              <a:xfrm>
                <a:off x="4531708" y="4499236"/>
                <a:ext cx="1016689" cy="868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934735-0DB3-DC8E-31B9-E1C511053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708" y="4499236"/>
                <a:ext cx="1016689" cy="868379"/>
              </a:xfrm>
              <a:prstGeom prst="rect">
                <a:avLst/>
              </a:prstGeom>
              <a:blipFill>
                <a:blip r:embed="rId4"/>
                <a:stretch>
                  <a:fillRect l="-4938" b="-869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616BC40-7DD9-7EC0-24C6-AA8D0DE00623}"/>
              </a:ext>
            </a:extLst>
          </p:cNvPr>
          <p:cNvSpPr txBox="1"/>
          <p:nvPr/>
        </p:nvSpPr>
        <p:spPr>
          <a:xfrm>
            <a:off x="9133655" y="2083462"/>
            <a:ext cx="269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8C7B0-4D50-CBE6-37D6-098D234E3952}"/>
              </a:ext>
            </a:extLst>
          </p:cNvPr>
          <p:cNvSpPr txBox="1"/>
          <p:nvPr/>
        </p:nvSpPr>
        <p:spPr>
          <a:xfrm>
            <a:off x="4167809" y="4072323"/>
            <a:ext cx="193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B6A241-C9E1-71B0-AA4B-FFB21AE16C83}"/>
                  </a:ext>
                </a:extLst>
              </p:cNvPr>
              <p:cNvSpPr txBox="1"/>
              <p:nvPr/>
            </p:nvSpPr>
            <p:spPr>
              <a:xfrm>
                <a:off x="6643605" y="4499236"/>
                <a:ext cx="4416081" cy="97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)+…+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B6A241-C9E1-71B0-AA4B-FFB21AE16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605" y="4499236"/>
                <a:ext cx="4416081" cy="978217"/>
              </a:xfrm>
              <a:prstGeom prst="rect">
                <a:avLst/>
              </a:prstGeom>
              <a:blipFill>
                <a:blip r:embed="rId5"/>
                <a:stretch>
                  <a:fillRect l="-862" b="-897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F3D5041-8F4B-77B5-E039-E5902C10CAE4}"/>
              </a:ext>
            </a:extLst>
          </p:cNvPr>
          <p:cNvSpPr txBox="1"/>
          <p:nvPr/>
        </p:nvSpPr>
        <p:spPr>
          <a:xfrm>
            <a:off x="7774614" y="4072323"/>
            <a:ext cx="193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C50A606-9964-B29B-6B05-8D0741571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77253"/>
              </p:ext>
            </p:extLst>
          </p:nvPr>
        </p:nvGraphicFramePr>
        <p:xfrm>
          <a:off x="481658" y="2767701"/>
          <a:ext cx="319352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764">
                  <a:extLst>
                    <a:ext uri="{9D8B030D-6E8A-4147-A177-3AD203B41FA5}">
                      <a16:colId xmlns:a16="http://schemas.microsoft.com/office/drawing/2014/main" val="3827527145"/>
                    </a:ext>
                  </a:extLst>
                </a:gridCol>
                <a:gridCol w="1596764">
                  <a:extLst>
                    <a:ext uri="{9D8B030D-6E8A-4147-A177-3AD203B41FA5}">
                      <a16:colId xmlns:a16="http://schemas.microsoft.com/office/drawing/2014/main" val="1666232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3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4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3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00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1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5716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C8FE728-4F84-44EC-4784-C015B525F7EE}"/>
              </a:ext>
            </a:extLst>
          </p:cNvPr>
          <p:cNvSpPr txBox="1"/>
          <p:nvPr/>
        </p:nvSpPr>
        <p:spPr>
          <a:xfrm>
            <a:off x="396054" y="2177100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1618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81532-646B-AEE6-7EDB-10D224CD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BB6AC4-738E-8C9F-6C1D-91A365B87708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3EA3D-33EF-0834-8046-E812154191AD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6C090-9CB1-9183-9F03-7EC959A5CCA9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98ADE8-8C50-E160-DE1F-DE0E05BFDC2B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0B625E86-B190-EF1A-7CB7-77F6D7A059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05A745-CD71-CFC2-C769-104A73212D60}"/>
                  </a:ext>
                </a:extLst>
              </p:cNvPr>
              <p:cNvSpPr txBox="1"/>
              <p:nvPr/>
            </p:nvSpPr>
            <p:spPr>
              <a:xfrm>
                <a:off x="625098" y="2692794"/>
                <a:ext cx="3361497" cy="97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sz="200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i="1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05A745-CD71-CFC2-C769-104A73212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98" y="2692794"/>
                <a:ext cx="3361497" cy="978217"/>
              </a:xfrm>
              <a:prstGeom prst="rect">
                <a:avLst/>
              </a:prstGeom>
              <a:blipFill>
                <a:blip r:embed="rId2"/>
                <a:stretch>
                  <a:fillRect l="-1132" b="-1039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677AB7-B836-2C34-2B51-AAD77C022AAA}"/>
                  </a:ext>
                </a:extLst>
              </p:cNvPr>
              <p:cNvSpPr txBox="1"/>
              <p:nvPr/>
            </p:nvSpPr>
            <p:spPr>
              <a:xfrm>
                <a:off x="625098" y="4131301"/>
                <a:ext cx="1304844" cy="885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677AB7-B836-2C34-2B51-AAD77C022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98" y="4131301"/>
                <a:ext cx="1304844" cy="885563"/>
              </a:xfrm>
              <a:prstGeom prst="rect">
                <a:avLst/>
              </a:prstGeom>
              <a:blipFill>
                <a:blip r:embed="rId3"/>
                <a:stretch>
                  <a:fillRect l="-3846" b="-845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8F1AD9-24AE-7C3A-C62C-AC4C40A130B7}"/>
                  </a:ext>
                </a:extLst>
              </p:cNvPr>
              <p:cNvSpPr txBox="1"/>
              <p:nvPr/>
            </p:nvSpPr>
            <p:spPr>
              <a:xfrm>
                <a:off x="3153191" y="4157042"/>
                <a:ext cx="1016689" cy="868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8F1AD9-24AE-7C3A-C62C-AC4C40A13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191" y="4157042"/>
                <a:ext cx="1016689" cy="868379"/>
              </a:xfrm>
              <a:prstGeom prst="rect">
                <a:avLst/>
              </a:prstGeom>
              <a:blipFill>
                <a:blip r:embed="rId4"/>
                <a:stretch>
                  <a:fillRect l="-6173" b="-869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9B07F0-F065-B7E6-36FA-7C26F04B401B}"/>
                  </a:ext>
                </a:extLst>
              </p:cNvPr>
              <p:cNvSpPr txBox="1"/>
              <p:nvPr/>
            </p:nvSpPr>
            <p:spPr>
              <a:xfrm>
                <a:off x="481658" y="5278683"/>
                <a:ext cx="4416081" cy="97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)+…+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vi-V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vi-V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9B07F0-F065-B7E6-36FA-7C26F04B4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8" y="5278683"/>
                <a:ext cx="4416081" cy="978217"/>
              </a:xfrm>
              <a:prstGeom prst="rect">
                <a:avLst/>
              </a:prstGeom>
              <a:blipFill>
                <a:blip r:embed="rId5"/>
                <a:stretch>
                  <a:fillRect l="-573" b="-1025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CDDC3A2-457F-E4B5-5B58-448F7E221DEF}"/>
              </a:ext>
            </a:extLst>
          </p:cNvPr>
          <p:cNvSpPr txBox="1"/>
          <p:nvPr/>
        </p:nvSpPr>
        <p:spPr>
          <a:xfrm>
            <a:off x="359667" y="2039858"/>
            <a:ext cx="4204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B708BF-854F-56B9-4AA4-36BB46EB0F3F}"/>
                  </a:ext>
                </a:extLst>
              </p:cNvPr>
              <p:cNvSpPr txBox="1"/>
              <p:nvPr/>
            </p:nvSpPr>
            <p:spPr>
              <a:xfrm>
                <a:off x="8236776" y="2770042"/>
                <a:ext cx="1884297" cy="877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sz="200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B708BF-854F-56B9-4AA4-36BB46EB0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776" y="2770042"/>
                <a:ext cx="1884297" cy="877741"/>
              </a:xfrm>
              <a:prstGeom prst="rect">
                <a:avLst/>
              </a:prstGeom>
              <a:blipFill>
                <a:blip r:embed="rId6"/>
                <a:stretch>
                  <a:fillRect l="-2013" t="-1408" b="-1267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1A7A5E-E521-D688-9C62-4C00DA6964DA}"/>
                  </a:ext>
                </a:extLst>
              </p:cNvPr>
              <p:cNvSpPr txBox="1"/>
              <p:nvPr/>
            </p:nvSpPr>
            <p:spPr>
              <a:xfrm>
                <a:off x="8179054" y="4173543"/>
                <a:ext cx="1304844" cy="885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1A7A5E-E521-D688-9C62-4C00DA696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054" y="4173543"/>
                <a:ext cx="1304844" cy="885563"/>
              </a:xfrm>
              <a:prstGeom prst="rect">
                <a:avLst/>
              </a:prstGeom>
              <a:blipFill>
                <a:blip r:embed="rId7"/>
                <a:stretch>
                  <a:fillRect l="-3883" b="-985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EA5834-3B55-6465-E8C9-38282C95F842}"/>
                  </a:ext>
                </a:extLst>
              </p:cNvPr>
              <p:cNvSpPr txBox="1"/>
              <p:nvPr/>
            </p:nvSpPr>
            <p:spPr>
              <a:xfrm>
                <a:off x="10339037" y="4316351"/>
                <a:ext cx="1000017" cy="5770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EA5834-3B55-6465-E8C9-38282C95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037" y="4316351"/>
                <a:ext cx="1000017" cy="577017"/>
              </a:xfrm>
              <a:prstGeom prst="rect">
                <a:avLst/>
              </a:prstGeom>
              <a:blipFill>
                <a:blip r:embed="rId8"/>
                <a:stretch>
                  <a:fillRect l="-6329" t="-2128" b="-10638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FAD1D7-80CC-4258-8137-BF6818121245}"/>
                  </a:ext>
                </a:extLst>
              </p:cNvPr>
              <p:cNvSpPr txBox="1"/>
              <p:nvPr/>
            </p:nvSpPr>
            <p:spPr>
              <a:xfrm>
                <a:off x="8236776" y="5338987"/>
                <a:ext cx="2532745" cy="877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FAD1D7-80CC-4258-8137-BF6818121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776" y="5338987"/>
                <a:ext cx="2532745" cy="877741"/>
              </a:xfrm>
              <a:prstGeom prst="rect">
                <a:avLst/>
              </a:prstGeom>
              <a:blipFill>
                <a:blip r:embed="rId9"/>
                <a:stretch>
                  <a:fillRect l="-1493" t="-2857" b="-1285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A592D95-D677-B5BC-86E7-A4FFEAC7D619}"/>
              </a:ext>
            </a:extLst>
          </p:cNvPr>
          <p:cNvSpPr txBox="1"/>
          <p:nvPr/>
        </p:nvSpPr>
        <p:spPr>
          <a:xfrm>
            <a:off x="7362381" y="2039858"/>
            <a:ext cx="4204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Model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7799047-B205-98E8-6462-445A06385AA1}"/>
              </a:ext>
            </a:extLst>
          </p:cNvPr>
          <p:cNvSpPr/>
          <p:nvPr/>
        </p:nvSpPr>
        <p:spPr>
          <a:xfrm>
            <a:off x="5067791" y="2109810"/>
            <a:ext cx="2764833" cy="7373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models are linear in the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27D57C38-E4A0-F212-A99D-24816974D6DA}"/>
                  </a:ext>
                </a:extLst>
              </p:cNvPr>
              <p:cNvSpPr/>
              <p:nvPr/>
            </p:nvSpPr>
            <p:spPr>
              <a:xfrm>
                <a:off x="5043800" y="3045442"/>
                <a:ext cx="2764833" cy="10204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  <m:d>
                        <m:dPr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vi-V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vi-V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V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vi-VN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27D57C38-E4A0-F212-A99D-24816974D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800" y="3045442"/>
                <a:ext cx="2764833" cy="1020421"/>
              </a:xfrm>
              <a:prstGeom prst="roundRect">
                <a:avLst/>
              </a:prstGeom>
              <a:blipFill>
                <a:blip r:embed="rId10"/>
                <a:stretch>
                  <a:fillRect t="-85542" b="-13614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110AEFD-D4B8-0A29-5C1E-1AF12F1436E8}"/>
                  </a:ext>
                </a:extLst>
              </p:cNvPr>
              <p:cNvSpPr/>
              <p:nvPr/>
            </p:nvSpPr>
            <p:spPr>
              <a:xfrm>
                <a:off x="5040338" y="4264168"/>
                <a:ext cx="2764833" cy="7799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Using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Gradient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vi-VN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ec</m:t>
                      </m:r>
                      <m:r>
                        <m:rPr>
                          <m:sty m:val="p"/>
                        </m:rPr>
                        <a:rPr lang="vi-V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ent</m:t>
                      </m:r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110AEFD-D4B8-0A29-5C1E-1AF12F143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38" y="4264168"/>
                <a:ext cx="2764833" cy="77998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038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22DA3-F837-9F5F-5178-075A2B3B3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5F769F-B937-0633-F805-96BD186CC73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931805-778E-712C-5DE7-A0DFE79D0003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585C42-E639-2E9D-B47D-D6B9D8EE8E9C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Choice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14C589-53F6-34FA-C41B-6E1E5E0E649E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1EAB859B-8E92-7CA3-A151-0D0C27A424D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F9A37F-D3BD-551A-C76C-C1171CBE6B37}"/>
                  </a:ext>
                </a:extLst>
              </p:cNvPr>
              <p:cNvSpPr txBox="1"/>
              <p:nvPr/>
            </p:nvSpPr>
            <p:spPr>
              <a:xfrm>
                <a:off x="2947081" y="2355140"/>
                <a:ext cx="7270645" cy="385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V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VN" sz="24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∗1+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vi-V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vi-VN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p>
                    </m:oMath>
                  </m:oMathPara>
                </a14:m>
                <a:endParaRPr lang="en-V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F9A37F-D3BD-551A-C76C-C1171CBE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081" y="2355140"/>
                <a:ext cx="7270645" cy="385362"/>
              </a:xfrm>
              <a:prstGeom prst="rect">
                <a:avLst/>
              </a:prstGeom>
              <a:blipFill>
                <a:blip r:embed="rId2"/>
                <a:stretch>
                  <a:fillRect l="-348" t="-9375" b="-3437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10DF46C-CA78-31CD-6A84-3B9B1BC14224}"/>
              </a:ext>
            </a:extLst>
          </p:cNvPr>
          <p:cNvSpPr txBox="1"/>
          <p:nvPr/>
        </p:nvSpPr>
        <p:spPr>
          <a:xfrm>
            <a:off x="3969836" y="1799365"/>
            <a:ext cx="425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b-degree polynomial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20DA7A-850F-0C7D-8A30-A1CFAC0830A0}"/>
              </a:ext>
            </a:extLst>
          </p:cNvPr>
          <p:cNvSpPr txBox="1"/>
          <p:nvPr/>
        </p:nvSpPr>
        <p:spPr>
          <a:xfrm>
            <a:off x="625098" y="2893138"/>
            <a:ext cx="11070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choice of the degree of the polynomial if critical and depends on the dataset at hand</a:t>
            </a:r>
          </a:p>
        </p:txBody>
      </p:sp>
      <p:pic>
        <p:nvPicPr>
          <p:cNvPr id="19" name="Picture 18" descr="A graph of a graph&#10;&#10;Description automatically generated">
            <a:extLst>
              <a:ext uri="{FF2B5EF4-FFF2-40B4-BE49-F238E27FC236}">
                <a16:creationId xmlns:a16="http://schemas.microsoft.com/office/drawing/2014/main" id="{4D99D151-FBA5-AA8C-D70C-D1C354CF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14" y="3422717"/>
            <a:ext cx="9706925" cy="22582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273D79-BFE5-1C00-57A3-2915542637C8}"/>
              </a:ext>
            </a:extLst>
          </p:cNvPr>
          <p:cNvSpPr txBox="1"/>
          <p:nvPr/>
        </p:nvSpPr>
        <p:spPr>
          <a:xfrm>
            <a:off x="1339545" y="5580981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1-degree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DD1731-C429-AB85-C0C5-069C98F89D7C}"/>
              </a:ext>
            </a:extLst>
          </p:cNvPr>
          <p:cNvSpPr txBox="1"/>
          <p:nvPr/>
        </p:nvSpPr>
        <p:spPr>
          <a:xfrm>
            <a:off x="3809999" y="5580981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2-degree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B6FC3-FF47-0684-FCB3-798A9E0B4BA0}"/>
              </a:ext>
            </a:extLst>
          </p:cNvPr>
          <p:cNvSpPr txBox="1"/>
          <p:nvPr/>
        </p:nvSpPr>
        <p:spPr>
          <a:xfrm>
            <a:off x="6280453" y="5580981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3-degree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2DB2F5-ACAF-5A18-9407-82C4693EA772}"/>
              </a:ext>
            </a:extLst>
          </p:cNvPr>
          <p:cNvSpPr txBox="1"/>
          <p:nvPr/>
        </p:nvSpPr>
        <p:spPr>
          <a:xfrm>
            <a:off x="8566453" y="5580981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9-degree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CEF28-669B-4A5B-151F-79835D353557}"/>
              </a:ext>
            </a:extLst>
          </p:cNvPr>
          <p:cNvSpPr txBox="1"/>
          <p:nvPr/>
        </p:nvSpPr>
        <p:spPr>
          <a:xfrm>
            <a:off x="1404407" y="5981091"/>
            <a:ext cx="4876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simple/not flexible enough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67E8E3-DF20-D448-1EBA-3504F20BCCF3}"/>
              </a:ext>
            </a:extLst>
          </p:cNvPr>
          <p:cNvSpPr txBox="1"/>
          <p:nvPr/>
        </p:nvSpPr>
        <p:spPr>
          <a:xfrm>
            <a:off x="6535246" y="5981091"/>
            <a:ext cx="1776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right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3F7DA7-1CCC-C0BC-A8D4-7F3F56301A72}"/>
              </a:ext>
            </a:extLst>
          </p:cNvPr>
          <p:cNvSpPr txBox="1"/>
          <p:nvPr/>
        </p:nvSpPr>
        <p:spPr>
          <a:xfrm>
            <a:off x="8976887" y="5977497"/>
            <a:ext cx="1776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4988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8D864-A333-5EC7-B0BA-596A8A96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EDFC88-2096-FB19-7CE6-347CC369FD26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1CDB39-5180-3EBA-AA68-B3C7D8EA7FD6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EFDDB3-04E0-8849-761C-66ECC4DCDEEC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Choice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E8C3BA-B51E-B438-3E9A-BD8B9C7A04FF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AA6CEE4F-10EA-4919-917A-724CF8EF5E4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22CF5E-EEB3-4784-DB50-CEB7A1CD698A}"/>
                  </a:ext>
                </a:extLst>
              </p:cNvPr>
              <p:cNvSpPr txBox="1"/>
              <p:nvPr/>
            </p:nvSpPr>
            <p:spPr>
              <a:xfrm>
                <a:off x="2947081" y="2355140"/>
                <a:ext cx="7270645" cy="385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V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VN" sz="24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∗1+</m:t>
                      </m:r>
                      <m:sSub>
                        <m:sSubPr>
                          <m:ctrlPr>
                            <a:rPr lang="vi-V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vi-V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vi-V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vi-V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vi-VN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vi-V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vi-VN" sz="2400" i="1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p>
                    </m:oMath>
                  </m:oMathPara>
                </a14:m>
                <a:endParaRPr lang="en-V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22CF5E-EEB3-4784-DB50-CEB7A1CD6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081" y="2355140"/>
                <a:ext cx="7270645" cy="385362"/>
              </a:xfrm>
              <a:prstGeom prst="rect">
                <a:avLst/>
              </a:prstGeom>
              <a:blipFill>
                <a:blip r:embed="rId2"/>
                <a:stretch>
                  <a:fillRect l="-348" t="-9375" b="-3437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E714114-1051-B8CA-07CC-80AAB0D031A9}"/>
              </a:ext>
            </a:extLst>
          </p:cNvPr>
          <p:cNvSpPr txBox="1"/>
          <p:nvPr/>
        </p:nvSpPr>
        <p:spPr>
          <a:xfrm>
            <a:off x="3969836" y="1799365"/>
            <a:ext cx="425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b-degree polynomial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50C9A-4213-EB30-2748-6FA1AE9D7036}"/>
              </a:ext>
            </a:extLst>
          </p:cNvPr>
          <p:cNvSpPr txBox="1"/>
          <p:nvPr/>
        </p:nvSpPr>
        <p:spPr>
          <a:xfrm>
            <a:off x="625098" y="2893138"/>
            <a:ext cx="11070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choice of the degree of the polynomial if critical and depends on the dataset at hand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842EB5-0457-CEAE-6E8A-E25AFE083DA6}"/>
              </a:ext>
            </a:extLst>
          </p:cNvPr>
          <p:cNvSpPr txBox="1"/>
          <p:nvPr/>
        </p:nvSpPr>
        <p:spPr>
          <a:xfrm>
            <a:off x="625098" y="3506895"/>
            <a:ext cx="5040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method for choice of the degree: </a:t>
            </a:r>
          </a:p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K-fold cross-validation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37BA53-BA27-2DF8-E7D2-A16EABB09A2F}"/>
              </a:ext>
            </a:extLst>
          </p:cNvPr>
          <p:cNvSpPr txBox="1"/>
          <p:nvPr/>
        </p:nvSpPr>
        <p:spPr>
          <a:xfrm>
            <a:off x="560520" y="4615638"/>
            <a:ext cx="5040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degree which has the lowest out-of-sample error</a:t>
            </a:r>
          </a:p>
        </p:txBody>
      </p:sp>
      <p:pic>
        <p:nvPicPr>
          <p:cNvPr id="21" name="Picture 2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ABD5FB17-CCC9-01F8-5601-3A891E93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17" y="3354803"/>
            <a:ext cx="4536142" cy="334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9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4A8D6-84F9-FC87-ACEC-B06D5D10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52D865-B89C-AA5D-F008-84A329707C60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72ADDB-9331-8B03-8F5E-9B97D9031B3D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42E95B-454E-871B-DF55-705A77AD2EE6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665BA5-C440-2FBD-43E2-4BFA951F4006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D328A360-4F8D-579D-A229-6F751BBF23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46721-CF3C-35EF-945C-5405B92646F2}"/>
              </a:ext>
            </a:extLst>
          </p:cNvPr>
          <p:cNvSpPr txBox="1"/>
          <p:nvPr/>
        </p:nvSpPr>
        <p:spPr>
          <a:xfrm>
            <a:off x="625098" y="1911444"/>
            <a:ext cx="11070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degree of the polynomial always results in a model that is more sensitive to stochastic noise </a:t>
            </a:r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(even if that degree is the best one obtained from validation), especially at the boundaries (where we often have less data).</a:t>
            </a:r>
          </a:p>
        </p:txBody>
      </p:sp>
      <p:pic>
        <p:nvPicPr>
          <p:cNvPr id="17" name="Picture 16" descr="A graph of a degree&#10;&#10;Description automatically generated">
            <a:extLst>
              <a:ext uri="{FF2B5EF4-FFF2-40B4-BE49-F238E27FC236}">
                <a16:creationId xmlns:a16="http://schemas.microsoft.com/office/drawing/2014/main" id="{7047E926-F820-1ED6-B417-ECACAD5AC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46" y="3332250"/>
            <a:ext cx="9242907" cy="320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91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B6AEC-FBD1-F881-F593-BD82DE94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Quiz quiz: How much do you know about quizzes?">
            <a:extLst>
              <a:ext uri="{FF2B5EF4-FFF2-40B4-BE49-F238E27FC236}">
                <a16:creationId xmlns:a16="http://schemas.microsoft.com/office/drawing/2014/main" id="{96F5B00C-7DDF-B211-F48A-B57C211B0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94" y="1298838"/>
            <a:ext cx="7735714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259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89F4E-1E17-1269-BFFA-227ADCBDD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29FFFB-C5B8-50FF-2C94-E94BE51ACA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EE0752-654F-5FC4-7FFB-E9E2F8D96C2E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9F1FE5-081B-CA41-3DD6-12F32E9C9B68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C043CCC6-AAD4-958A-75C4-49C1EA44D9BE}"/>
              </a:ext>
            </a:extLst>
          </p:cNvPr>
          <p:cNvSpPr/>
          <p:nvPr/>
        </p:nvSpPr>
        <p:spPr>
          <a:xfrm>
            <a:off x="686622" y="1924915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8A7924FA-9FE2-7F52-7F66-DAA01B7D872A}"/>
              </a:ext>
            </a:extLst>
          </p:cNvPr>
          <p:cNvSpPr/>
          <p:nvPr/>
        </p:nvSpPr>
        <p:spPr>
          <a:xfrm>
            <a:off x="419474" y="1859250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1</a:t>
            </a: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89C6B1DA-6E58-B08D-997F-147124935671}"/>
              </a:ext>
            </a:extLst>
          </p:cNvPr>
          <p:cNvSpPr/>
          <p:nvPr/>
        </p:nvSpPr>
        <p:spPr>
          <a:xfrm>
            <a:off x="6447782" y="1924915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A44794EB-797A-AA0A-8602-3626EF3D320A}"/>
              </a:ext>
            </a:extLst>
          </p:cNvPr>
          <p:cNvSpPr/>
          <p:nvPr/>
        </p:nvSpPr>
        <p:spPr>
          <a:xfrm>
            <a:off x="6168051" y="1841802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2</a:t>
            </a:r>
          </a:p>
        </p:txBody>
      </p:sp>
      <p:pic>
        <p:nvPicPr>
          <p:cNvPr id="10" name="Picture 4" descr="Polynomial Regression – Animoid">
            <a:extLst>
              <a:ext uri="{FF2B5EF4-FFF2-40B4-BE49-F238E27FC236}">
                <a16:creationId xmlns:a16="http://schemas.microsoft.com/office/drawing/2014/main" id="{6B42064F-59B6-CBE7-756B-60D4BD738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1099" r="4282" b="15199"/>
          <a:stretch/>
        </p:blipFill>
        <p:spPr bwMode="auto">
          <a:xfrm>
            <a:off x="614571" y="3564294"/>
            <a:ext cx="5481429" cy="212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FD5BE7F7-89CA-9038-CEA0-6CAF49616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82" y="3440242"/>
            <a:ext cx="5214281" cy="22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77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43513-EA79-B99B-F7DE-C39379265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0929AC-4E6A-6477-A7AD-AB82BC95C925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43A5F1-4710-CFE0-0965-CAD95BAC1038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A701EE-7E45-7655-E51B-823C328050B3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F72517-F31E-6039-213E-DC2C0921B746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CFD19D51-6BC3-01E1-7E05-2337ED71B81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2" name="Graphic 1" descr="Database with solid fill">
            <a:extLst>
              <a:ext uri="{FF2B5EF4-FFF2-40B4-BE49-F238E27FC236}">
                <a16:creationId xmlns:a16="http://schemas.microsoft.com/office/drawing/2014/main" id="{47A20115-C35A-0316-038A-85D3ADD49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33" y="2650119"/>
            <a:ext cx="1498270" cy="1498270"/>
          </a:xfrm>
          <a:prstGeom prst="rect">
            <a:avLst/>
          </a:prstGeom>
        </p:spPr>
      </p:pic>
      <p:pic>
        <p:nvPicPr>
          <p:cNvPr id="3" name="Graphic 2" descr="Lightbulb and gear outline">
            <a:extLst>
              <a:ext uri="{FF2B5EF4-FFF2-40B4-BE49-F238E27FC236}">
                <a16:creationId xmlns:a16="http://schemas.microsoft.com/office/drawing/2014/main" id="{4B5E511D-F4A5-7C6F-6789-6854A484D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9755" y="2761598"/>
            <a:ext cx="1498270" cy="1498270"/>
          </a:xfrm>
          <a:prstGeom prst="rect">
            <a:avLst/>
          </a:prstGeom>
        </p:spPr>
      </p:pic>
      <p:pic>
        <p:nvPicPr>
          <p:cNvPr id="4" name="Graphic 3" descr="Pandemic flattening curve bar graph outline">
            <a:extLst>
              <a:ext uri="{FF2B5EF4-FFF2-40B4-BE49-F238E27FC236}">
                <a16:creationId xmlns:a16="http://schemas.microsoft.com/office/drawing/2014/main" id="{BEE0E558-BEC5-19EA-6B49-D4CCFDE49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7407" y="2679865"/>
            <a:ext cx="1498270" cy="1498270"/>
          </a:xfrm>
          <a:prstGeom prst="rect">
            <a:avLst/>
          </a:prstGeom>
        </p:spPr>
      </p:pic>
      <p:pic>
        <p:nvPicPr>
          <p:cNvPr id="5" name="Graphic 4" descr="Continuous Improvement with solid fill">
            <a:extLst>
              <a:ext uri="{FF2B5EF4-FFF2-40B4-BE49-F238E27FC236}">
                <a16:creationId xmlns:a16="http://schemas.microsoft.com/office/drawing/2014/main" id="{881BB40A-D2F7-C854-C2B6-FC4B66E55A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2744" y="2761598"/>
            <a:ext cx="1371600" cy="1371600"/>
          </a:xfrm>
          <a:prstGeom prst="rect">
            <a:avLst/>
          </a:prstGeom>
        </p:spPr>
      </p:pic>
      <p:pic>
        <p:nvPicPr>
          <p:cNvPr id="6" name="Graphic 5" descr="Clipboard Mixed outline">
            <a:extLst>
              <a:ext uri="{FF2B5EF4-FFF2-40B4-BE49-F238E27FC236}">
                <a16:creationId xmlns:a16="http://schemas.microsoft.com/office/drawing/2014/main" id="{F8680000-054A-5161-F73E-533BE0695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18678" y="2819025"/>
            <a:ext cx="1256657" cy="12566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B920FE-04DA-A2BE-8C53-2EDD8D369DAA}"/>
              </a:ext>
            </a:extLst>
          </p:cNvPr>
          <p:cNvCxnSpPr>
            <a:cxnSpLocks/>
          </p:cNvCxnSpPr>
          <p:nvPr/>
        </p:nvCxnSpPr>
        <p:spPr>
          <a:xfrm>
            <a:off x="1969175" y="3462560"/>
            <a:ext cx="1216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A60D3-8C12-C689-5CB7-DE1A35EFA96B}"/>
              </a:ext>
            </a:extLst>
          </p:cNvPr>
          <p:cNvCxnSpPr/>
          <p:nvPr/>
        </p:nvCxnSpPr>
        <p:spPr>
          <a:xfrm>
            <a:off x="4645806" y="3447353"/>
            <a:ext cx="1084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245279-15EA-1B72-6643-6A742E2F9675}"/>
              </a:ext>
            </a:extLst>
          </p:cNvPr>
          <p:cNvCxnSpPr/>
          <p:nvPr/>
        </p:nvCxnSpPr>
        <p:spPr>
          <a:xfrm>
            <a:off x="6971532" y="3447353"/>
            <a:ext cx="1230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A31B0E-32BF-7C08-FE72-278BBB925FE8}"/>
              </a:ext>
            </a:extLst>
          </p:cNvPr>
          <p:cNvCxnSpPr>
            <a:cxnSpLocks/>
          </p:cNvCxnSpPr>
          <p:nvPr/>
        </p:nvCxnSpPr>
        <p:spPr>
          <a:xfrm>
            <a:off x="9384344" y="3447353"/>
            <a:ext cx="934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A4CB02-CE87-B985-F915-11C58E5C61B4}"/>
              </a:ext>
            </a:extLst>
          </p:cNvPr>
          <p:cNvSpPr txBox="1"/>
          <p:nvPr/>
        </p:nvSpPr>
        <p:spPr>
          <a:xfrm>
            <a:off x="958962" y="4148389"/>
            <a:ext cx="101021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F1FA3-05B0-0CBD-0537-B66E52B46657}"/>
              </a:ext>
            </a:extLst>
          </p:cNvPr>
          <p:cNvSpPr txBox="1"/>
          <p:nvPr/>
        </p:nvSpPr>
        <p:spPr>
          <a:xfrm>
            <a:off x="2860188" y="4148389"/>
            <a:ext cx="172194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74C56-28DB-A833-325A-71FCBAD24E58}"/>
              </a:ext>
            </a:extLst>
          </p:cNvPr>
          <p:cNvSpPr txBox="1"/>
          <p:nvPr/>
        </p:nvSpPr>
        <p:spPr>
          <a:xfrm>
            <a:off x="5379342" y="4148389"/>
            <a:ext cx="189987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678B8-6EBA-889B-0217-E12F46F5FB95}"/>
              </a:ext>
            </a:extLst>
          </p:cNvPr>
          <p:cNvSpPr txBox="1"/>
          <p:nvPr/>
        </p:nvSpPr>
        <p:spPr>
          <a:xfrm>
            <a:off x="8086838" y="4148389"/>
            <a:ext cx="122341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39EF0-37B8-30C3-93B0-1765F9C89974}"/>
              </a:ext>
            </a:extLst>
          </p:cNvPr>
          <p:cNvSpPr txBox="1"/>
          <p:nvPr/>
        </p:nvSpPr>
        <p:spPr>
          <a:xfrm>
            <a:off x="10256753" y="4148389"/>
            <a:ext cx="138050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83D1B2-E5EF-23A3-1BD3-A9811C5A5897}"/>
              </a:ext>
            </a:extLst>
          </p:cNvPr>
          <p:cNvSpPr txBox="1"/>
          <p:nvPr/>
        </p:nvSpPr>
        <p:spPr>
          <a:xfrm>
            <a:off x="2870608" y="4550122"/>
            <a:ext cx="17011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</a:p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5224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61CB8-E907-DAB1-0F3F-53FFB84D7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1C803D-CE8A-4130-1293-C2C88A8D9B25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DFD2EF-4C5A-9748-1F65-2D53E904B57D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8BEA62-9FF2-4FA7-363E-EEE632FA22F4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en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7A7D37-ACA5-8378-2806-D7D8D50D0826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DB05621B-DD04-ECAF-B66E-F2FF498C9B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93FBD6-6745-1B49-0C5C-AD755DB17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77" y="1924915"/>
            <a:ext cx="7094246" cy="44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96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D6B7F-1492-5E3C-7746-C2BF2DFD5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E13E0E-AF31-84F9-40BD-C0283AB22114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7E7BC3-0B8E-52FD-AAC4-224DC14A6304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5405BB-4603-6839-E4E6-5A445C4FB02D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en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768623-0D7D-5434-D5FB-331B7DEC909F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7BDFA815-5484-C4A4-BB58-605B705105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A811EF8-6B1B-4E17-B2E1-634577A0F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0"/>
          <a:stretch/>
        </p:blipFill>
        <p:spPr>
          <a:xfrm>
            <a:off x="481658" y="2048079"/>
            <a:ext cx="4386553" cy="304386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421E1D2-E0FE-BE6E-12AB-D5CDC498B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77" y="2048079"/>
            <a:ext cx="6296879" cy="40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7BECF-EE65-8D5C-F267-54E388C5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BEAB8-5F06-300F-E603-719F2B8341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511E9-35B7-2369-690B-E99845874D65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80C9F8-E965-6413-7ACB-488AD4C885A3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Ideas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801948-1BCC-A36D-DB64-CA8E6E8A97D8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ideas with polynomial regression applications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7952AB-53E8-85D7-DCB0-06D9AA5140F3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16" name="Picture 15" descr="A diagram of a model&#10;&#10;Description automatically generated">
            <a:extLst>
              <a:ext uri="{FF2B5EF4-FFF2-40B4-BE49-F238E27FC236}">
                <a16:creationId xmlns:a16="http://schemas.microsoft.com/office/drawing/2014/main" id="{70B8BAEC-6BC5-A2BC-61D9-D1B9B984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64" y="2066490"/>
            <a:ext cx="5549386" cy="40539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970A01-7819-2230-CBDD-0E89568B9460}"/>
              </a:ext>
            </a:extLst>
          </p:cNvPr>
          <p:cNvSpPr txBox="1"/>
          <p:nvPr/>
        </p:nvSpPr>
        <p:spPr>
          <a:xfrm>
            <a:off x="481658" y="1681397"/>
            <a:ext cx="112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 Comparative Analysis of Polynomial Regression and Artificial Neural Networks for Prediction of Lighting Consumption</a:t>
            </a:r>
            <a:endParaRPr lang="en-US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4D3B5-81CF-8495-41AD-A1BA97518820}"/>
              </a:ext>
            </a:extLst>
          </p:cNvPr>
          <p:cNvSpPr txBox="1"/>
          <p:nvPr/>
        </p:nvSpPr>
        <p:spPr>
          <a:xfrm>
            <a:off x="819018" y="6248652"/>
            <a:ext cx="10877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AIO)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AD Vinh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paper.</a:t>
            </a:r>
          </a:p>
        </p:txBody>
      </p:sp>
    </p:spTree>
    <p:extLst>
      <p:ext uri="{BB962C8B-B14F-4D97-AF65-F5344CB8AC3E}">
        <p14:creationId xmlns:p14="http://schemas.microsoft.com/office/powerpoint/2010/main" val="3773827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AE6D0-51C7-1840-7031-19790484F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EAAAF8-10D9-9CE7-254F-B3B672FB900E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7BEFDF-A22D-534F-FA37-72A83C6C7D6F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BE0B46-0A1F-26EC-EE72-1C810A545780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– One hot encoding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8452B1-F832-F16D-E4A7-15D44C9D43BA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01512528-8CC6-BB8B-9497-B98746654EB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530665-E655-B395-6735-C7E050F49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78" y="2332653"/>
            <a:ext cx="9881298" cy="33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38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33233-6E39-D2DB-37F0-3E206F29A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588B89-D694-80C1-73BC-10A6AFA394BA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9711DE-C5C7-BBE5-8904-C77C26BEED44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FAE01F5-9D83-1D68-DED3-65CF065F3795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– Handling Missing Values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64DB24-2807-9EF4-A483-E7117539D5C8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48F9EF03-D545-169F-7CC8-CE73F30AB61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0CB75CC-36DA-A6E5-A35C-5A6066AC8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32" y="1924915"/>
            <a:ext cx="2484529" cy="4195485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01CFDF57-4318-FC5D-F0D4-80E857C87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"/>
          <a:stretch/>
        </p:blipFill>
        <p:spPr>
          <a:xfrm>
            <a:off x="4799042" y="1924915"/>
            <a:ext cx="2593915" cy="4574691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DF83B463-46E8-7F4A-B157-0FA0D6114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438" y="1924915"/>
            <a:ext cx="3046775" cy="460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01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601D3-7197-8CD9-794E-B0635D870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4B7828-58F1-61CB-BA49-C6BB69E6C648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83F658-4F82-B725-9E2D-6DAEAB36580B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578DA7-F6B1-449E-83D1-0B8E8A14A777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44A7DC-687A-8DF6-5939-FA75F63DFB12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BBA733C2-F976-4157-DF26-3295EB9967E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1E8FBD-7818-8D0F-4D4E-0462E61C8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31" y="1383942"/>
            <a:ext cx="7291737" cy="2450368"/>
          </a:xfrm>
          <a:prstGeom prst="rect">
            <a:avLst/>
          </a:prstGeom>
        </p:spPr>
      </p:pic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7B84920A-4EF6-188C-E39E-0601072E5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5" y="3834310"/>
            <a:ext cx="11318206" cy="29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1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C9CE4-B05A-BC33-D5B8-FCEF78B77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B9D963-EF0F-0F1B-3F83-A1CD048DAD6F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594098-727B-07FE-30EF-5502C3B3548A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1E2B9AE-322D-7E04-E42C-E683A73D53EE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B79E04-AC81-4B67-C2BB-C88A361B36E5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F868D97B-1A66-16BD-E9A6-10FB78B926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19" name="Picture 18" descr="A screenshot of a screen&#10;&#10;Description automatically generated">
            <a:extLst>
              <a:ext uri="{FF2B5EF4-FFF2-40B4-BE49-F238E27FC236}">
                <a16:creationId xmlns:a16="http://schemas.microsoft.com/office/drawing/2014/main" id="{21962C1C-C19D-DC14-7740-E6BBDFA42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1924915"/>
            <a:ext cx="5384035" cy="2263240"/>
          </a:xfrm>
          <a:prstGeom prst="rect">
            <a:avLst/>
          </a:prstGeom>
        </p:spPr>
      </p:pic>
      <p:pic>
        <p:nvPicPr>
          <p:cNvPr id="21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AF3E5384-18C3-3512-8DE2-36B3163BD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13" y="1924915"/>
            <a:ext cx="5792220" cy="44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02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37D6D-F18D-62E5-CF29-3E3B23D9C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A1DE84-9AEF-BEC4-F4B9-019E712B965D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38B002-AADA-20E8-A513-A994B7C557EF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B02611-2BCC-4608-2324-6C644A885007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Test Split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A4B11F-95E5-5871-745D-36744DE6B126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633D9010-8D1A-3EDF-5D90-CDC5F2A1CAE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18" name="Picture 1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C579ABD-CD5F-CDBD-1784-74087C1B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30" y="2101727"/>
            <a:ext cx="6382916" cy="42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34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B2920-9E28-203E-89D5-89B4FC069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30C5AB-99DA-58BD-27B9-12431903153A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DA3994-E325-C7DE-D4DB-11FA54795F05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C83D09-ED85-D8BB-3F49-7AF96FB850EC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12A6C0-0FE3-0A46-5D75-3C9BE1637F9D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09D7A3F6-DE33-729B-3AA0-AB77D4BE5DD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C78BDDF-CB05-8F5F-3482-4B271D03B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75" y="1391207"/>
            <a:ext cx="6082026" cy="5070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0074AF-8EDD-30F9-8940-EF8E83665BC5}"/>
                  </a:ext>
                </a:extLst>
              </p:cNvPr>
              <p:cNvSpPr txBox="1"/>
              <p:nvPr/>
            </p:nvSpPr>
            <p:spPr>
              <a:xfrm>
                <a:off x="2007204" y="2715325"/>
                <a:ext cx="1476558" cy="579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0074AF-8EDD-30F9-8940-EF8E836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204" y="2715325"/>
                <a:ext cx="1476558" cy="579005"/>
              </a:xfrm>
              <a:prstGeom prst="rect">
                <a:avLst/>
              </a:prstGeom>
              <a:blipFill>
                <a:blip r:embed="rId3"/>
                <a:stretch>
                  <a:fillRect l="-847" b="-851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D7967DC-2765-9E86-5E6D-B39BD1AE034D}"/>
              </a:ext>
            </a:extLst>
          </p:cNvPr>
          <p:cNvSpPr/>
          <p:nvPr/>
        </p:nvSpPr>
        <p:spPr>
          <a:xfrm>
            <a:off x="944225" y="2151653"/>
            <a:ext cx="3602516" cy="451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MaxAbsScaler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3161AF-3957-F5A2-522B-E4F8F2EA2DF9}"/>
              </a:ext>
            </a:extLst>
          </p:cNvPr>
          <p:cNvSpPr/>
          <p:nvPr/>
        </p:nvSpPr>
        <p:spPr>
          <a:xfrm>
            <a:off x="944225" y="3568539"/>
            <a:ext cx="3602516" cy="451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B8B8-CB15-5882-11CA-C3A5C8A41161}"/>
                  </a:ext>
                </a:extLst>
              </p:cNvPr>
              <p:cNvSpPr txBox="1"/>
              <p:nvPr/>
            </p:nvSpPr>
            <p:spPr>
              <a:xfrm>
                <a:off x="1599079" y="4153761"/>
                <a:ext cx="2292807" cy="579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E9B8B8-CB15-5882-11CA-C3A5C8A4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79" y="4153761"/>
                <a:ext cx="2292807" cy="579069"/>
              </a:xfrm>
              <a:prstGeom prst="rect">
                <a:avLst/>
              </a:prstGeom>
              <a:blipFill>
                <a:blip r:embed="rId4"/>
                <a:stretch>
                  <a:fillRect l="-1099" r="-549" b="-1276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EA2DED9-1D3D-DC6D-5B35-513EFCD53A7E}"/>
              </a:ext>
            </a:extLst>
          </p:cNvPr>
          <p:cNvSpPr/>
          <p:nvPr/>
        </p:nvSpPr>
        <p:spPr>
          <a:xfrm>
            <a:off x="994322" y="4985425"/>
            <a:ext cx="3602516" cy="451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153D3-02B8-C4BE-4E70-8C3074AA34DE}"/>
                  </a:ext>
                </a:extLst>
              </p:cNvPr>
              <p:cNvSpPr txBox="1"/>
              <p:nvPr/>
            </p:nvSpPr>
            <p:spPr>
              <a:xfrm>
                <a:off x="2034025" y="5529045"/>
                <a:ext cx="1523109" cy="527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153D3-02B8-C4BE-4E70-8C3074AA3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25" y="5529045"/>
                <a:ext cx="1523109" cy="527067"/>
              </a:xfrm>
              <a:prstGeom prst="rect">
                <a:avLst/>
              </a:prstGeom>
              <a:blipFill>
                <a:blip r:embed="rId5"/>
                <a:stretch>
                  <a:fillRect l="-2479" r="-2479" b="-1190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345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05EC3-D475-8C35-F5D3-3B7ECAE6D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EE6C65-0F1C-B0D4-0F9E-4DF5AC9D1641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2EFAF2-1292-9A54-DAB1-AC068CE59391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69EFCA-971A-C10D-0913-42C7765C256C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7E4DF3-CBE0-348F-12F5-42ED96A3013C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157816F9-05A2-536D-7EFF-DC02324B45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712663A0-C0DF-A5C0-D8F7-95CDF6460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4" r="56170"/>
          <a:stretch/>
        </p:blipFill>
        <p:spPr>
          <a:xfrm>
            <a:off x="1412368" y="2099449"/>
            <a:ext cx="4226433" cy="3988626"/>
          </a:xfrm>
          <a:prstGeom prst="rect">
            <a:avLst/>
          </a:prstGeom>
        </p:spPr>
      </p:pic>
      <p:pic>
        <p:nvPicPr>
          <p:cNvPr id="4" name="Picture 3" descr="A yellow paper with black text and black letters&#10;&#10;Description automatically generated">
            <a:extLst>
              <a:ext uri="{FF2B5EF4-FFF2-40B4-BE49-F238E27FC236}">
                <a16:creationId xmlns:a16="http://schemas.microsoft.com/office/drawing/2014/main" id="{361B1538-F676-C525-71B0-0590A28A5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r="921" b="1081"/>
          <a:stretch/>
        </p:blipFill>
        <p:spPr>
          <a:xfrm>
            <a:off x="6553200" y="2099449"/>
            <a:ext cx="4502326" cy="39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53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06541-322D-44BA-81EA-1520D3F5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5A6116-D9AB-2710-EBB3-52040EE72AE0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715A90-B71F-1952-CAD5-30EFE2C22AD5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C7CB7B-2FC5-686B-BF24-A1684D4D48F0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4D0E5C-8796-53BD-6E01-93C2E4CC07C0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27BD5A66-4331-B407-5A86-36B35CF93C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0A3B4AB-F349-E987-FD9D-3EA3789AE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93" y="2021796"/>
            <a:ext cx="5793014" cy="351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88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8C4FE-DE1E-A114-A19C-74FCDA6F5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AB458E-E57E-9510-A1BD-05875E8CB771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B83EF2-9E43-F3DE-CA37-70EDC73A1DD1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57A21A-672B-7ACA-8499-43D044641152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Polynominal Regression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C9ACAB-4C1B-3D95-D103-548CB3C70B89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F8DD7E56-3D29-7383-107B-E2B8C07168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E06AF6-39A1-3E65-966D-FDEE24048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761" y="1793817"/>
            <a:ext cx="6362478" cy="47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62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1272B-5051-74F2-01AC-7B1B31B2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465F31-3859-66C9-57A8-7E54EC3FC707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9D0C57-DB9F-D59C-DFDE-C39D8E97C529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9D437C-F285-AA1A-59B0-F92B9F873062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Polynominal Regression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2CBD9A-8D7B-2E1F-153A-CA9DA661574B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B70653AF-3E75-55C1-8C41-9EEE848A1AD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51BD1D5-2F0D-5F8E-2D61-32EB8AF95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82" y="1793817"/>
            <a:ext cx="4790412" cy="307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B6477-47EB-4DED-7B50-C0A91A27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DC4863-5929-2F92-FF9E-103529C46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49998-FE3D-ED00-493C-7AFA97AF0F2B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B83FCD-202A-2F81-1814-9C2B06356D52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25D6A484-5185-ACD9-6632-8355EFFF1359}"/>
              </a:ext>
            </a:extLst>
          </p:cNvPr>
          <p:cNvSpPr/>
          <p:nvPr/>
        </p:nvSpPr>
        <p:spPr>
          <a:xfrm>
            <a:off x="686622" y="1924915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2DF156F3-402E-9C49-5426-0C14E93C84E8}"/>
              </a:ext>
            </a:extLst>
          </p:cNvPr>
          <p:cNvSpPr/>
          <p:nvPr/>
        </p:nvSpPr>
        <p:spPr>
          <a:xfrm>
            <a:off x="419474" y="1859250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1</a:t>
            </a:r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A0176347-5B6F-28AB-84E1-55B76569C0DC}"/>
              </a:ext>
            </a:extLst>
          </p:cNvPr>
          <p:cNvSpPr/>
          <p:nvPr/>
        </p:nvSpPr>
        <p:spPr>
          <a:xfrm>
            <a:off x="6447782" y="1924915"/>
            <a:ext cx="5214281" cy="84537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3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7345E3D4-1B08-1ACA-EBC0-4C0C2C939F58}"/>
              </a:ext>
            </a:extLst>
          </p:cNvPr>
          <p:cNvSpPr/>
          <p:nvPr/>
        </p:nvSpPr>
        <p:spPr>
          <a:xfrm>
            <a:off x="6168051" y="1841802"/>
            <a:ext cx="1443994" cy="3154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2</a:t>
            </a:r>
          </a:p>
        </p:txBody>
      </p:sp>
      <p:pic>
        <p:nvPicPr>
          <p:cNvPr id="10" name="Picture 4" descr="Polynomial Regression – Animoid">
            <a:extLst>
              <a:ext uri="{FF2B5EF4-FFF2-40B4-BE49-F238E27FC236}">
                <a16:creationId xmlns:a16="http://schemas.microsoft.com/office/drawing/2014/main" id="{B4B104F6-61AA-70B3-7F36-8DBC19F9E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1099" r="4282" b="15199"/>
          <a:stretch/>
        </p:blipFill>
        <p:spPr bwMode="auto">
          <a:xfrm>
            <a:off x="614571" y="3564294"/>
            <a:ext cx="5481429" cy="212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BD13D451-B5D0-B03D-AF89-407D2A0E7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82" y="3440242"/>
            <a:ext cx="5214281" cy="22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0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1AE6D-82C4-EF0A-3C36-D381EC0B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F3D23-9E34-0497-6E79-324C8B0E7909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FE2034-905B-0A56-BF19-182A99DE0AB0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286E32-E5B9-CF95-40FF-9A1677393EC4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Polynominal Regression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6C9475-8906-7682-3C4E-D9EBEC972282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35A9FE9B-3243-5AF4-A214-05616810F1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85A5FBD-AA71-688E-5EB3-A7919DCE2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8" y="2188817"/>
            <a:ext cx="4625108" cy="358738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91DA44-14A3-5A2C-3154-527401017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54" y="1924915"/>
            <a:ext cx="6737279" cy="37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15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C782A-D3E9-C4AD-74B1-268475EFC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CDD214-4AB0-8469-5DCA-7AC60A622492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58DAE2-9B9E-9F75-187F-68E7CE3F2F4A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2704DB-B7FD-E6B0-80EE-5E25DBB121E8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Polynominal Regression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8B0989-C93A-F0AB-BD03-A188FF7550C6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BC255C74-83D9-467B-226D-8D705DF3768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056B9E8-DE8B-3AF0-4FC3-E834DA5D6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75" y="1654696"/>
            <a:ext cx="5378649" cy="5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89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04368-1BB6-9765-4D58-A2C77C205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43384B-D425-966F-D816-C9DC4203CEE6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359BBD-A3A2-02F4-F6EF-14A2788B4636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EF51B1-489B-8240-ADA3-CD41B61FE065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04D4CB-8C2B-D1C5-6F9C-65866053075B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8B945303-9E2F-D445-89C1-EA3011A394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35425A-CC91-AA36-1370-A33A359B7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229740"/>
              </p:ext>
            </p:extLst>
          </p:nvPr>
        </p:nvGraphicFramePr>
        <p:xfrm>
          <a:off x="3135903" y="2677032"/>
          <a:ext cx="592019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361">
                  <a:extLst>
                    <a:ext uri="{9D8B030D-6E8A-4147-A177-3AD203B41FA5}">
                      <a16:colId xmlns:a16="http://schemas.microsoft.com/office/drawing/2014/main" val="237951735"/>
                    </a:ext>
                  </a:extLst>
                </a:gridCol>
                <a:gridCol w="1716833">
                  <a:extLst>
                    <a:ext uri="{9D8B030D-6E8A-4147-A177-3AD203B41FA5}">
                      <a16:colId xmlns:a16="http://schemas.microsoft.com/office/drawing/2014/main" val="650092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06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09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olynominal Regression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34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Polynominal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07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278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C3D93-8A9D-A194-448C-AC982E746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A3ED55-C5BC-E4C0-E691-B1BFE296D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8ED0EB-2D4E-F6E7-F76C-1D026EC6282F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6BDA85-AB25-DF92-0FD4-8CB0A130EF0C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1A2A1-BB19-0F5C-C534-0F561761C7BF}"/>
              </a:ext>
            </a:extLst>
          </p:cNvPr>
          <p:cNvSpPr/>
          <p:nvPr/>
        </p:nvSpPr>
        <p:spPr>
          <a:xfrm>
            <a:off x="618523" y="1642288"/>
            <a:ext cx="5000523" cy="1949468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90690-C751-4E4B-0EFF-B8E6F083493A}"/>
              </a:ext>
            </a:extLst>
          </p:cNvPr>
          <p:cNvSpPr txBox="1"/>
          <p:nvPr/>
        </p:nvSpPr>
        <p:spPr>
          <a:xfrm>
            <a:off x="791519" y="1488400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VN" sz="2000" b="1" kern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Regression</a:t>
            </a:r>
            <a:endParaRPr kumimoji="0" lang="en-VN" sz="20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CBA35-7851-541B-FE89-C66BB771038E}"/>
              </a:ext>
            </a:extLst>
          </p:cNvPr>
          <p:cNvSpPr txBox="1"/>
          <p:nvPr/>
        </p:nvSpPr>
        <p:spPr>
          <a:xfrm>
            <a:off x="791520" y="1960540"/>
            <a:ext cx="4827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Regression Task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 Regression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Non-linear Regression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Using </a:t>
            </a:r>
            <a:r>
              <a:rPr lang="en-US" sz="2000" kern="1200" dirty="0" err="1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Sklearn</a:t>
            </a: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library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endParaRPr 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F060A4-5972-2D78-04CA-6D9988987AE3}"/>
              </a:ext>
            </a:extLst>
          </p:cNvPr>
          <p:cNvSpPr/>
          <p:nvPr/>
        </p:nvSpPr>
        <p:spPr>
          <a:xfrm>
            <a:off x="6572954" y="4148731"/>
            <a:ext cx="5000523" cy="1971769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5B9BD5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0D20E9-69B5-8D12-829A-60CB9459063A}"/>
              </a:ext>
            </a:extLst>
          </p:cNvPr>
          <p:cNvSpPr txBox="1"/>
          <p:nvPr/>
        </p:nvSpPr>
        <p:spPr>
          <a:xfrm>
            <a:off x="6745951" y="3994843"/>
            <a:ext cx="3649851" cy="400110"/>
          </a:xfrm>
          <a:prstGeom prst="rect">
            <a:avLst/>
          </a:prstGeom>
          <a:solidFill>
            <a:srgbClr val="70AD47">
              <a:lumMod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20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Sales 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8BA8F-C1FB-E04D-59DD-419F23D3BA33}"/>
              </a:ext>
            </a:extLst>
          </p:cNvPr>
          <p:cNvSpPr txBox="1"/>
          <p:nvPr/>
        </p:nvSpPr>
        <p:spPr>
          <a:xfrm>
            <a:off x="6745951" y="4466983"/>
            <a:ext cx="4827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Exploratory Data Analysis (EDA)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Scaling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Modeling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</a:t>
            </a:r>
          </a:p>
          <a:p>
            <a:pPr marL="342900" indent="-342900">
              <a:buClrTx/>
              <a:buFont typeface="Wingdings" pitchFamily="2" charset="2"/>
              <a:buChar char="v"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 Polynomial Features</a:t>
            </a:r>
          </a:p>
        </p:txBody>
      </p:sp>
      <p:pic>
        <p:nvPicPr>
          <p:cNvPr id="19" name="Picture 4" descr="Polynomial Regression – Animoid">
            <a:extLst>
              <a:ext uri="{FF2B5EF4-FFF2-40B4-BE49-F238E27FC236}">
                <a16:creationId xmlns:a16="http://schemas.microsoft.com/office/drawing/2014/main" id="{A0D6A341-BCF8-21C6-E225-1951025BF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1099" r="4282" b="15199"/>
          <a:stretch/>
        </p:blipFill>
        <p:spPr bwMode="auto">
          <a:xfrm>
            <a:off x="618523" y="4148631"/>
            <a:ext cx="5000523" cy="197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6667E39A-B23D-7F9F-7F8A-61AD74C0F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54" y="1648253"/>
            <a:ext cx="5000523" cy="20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2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2C43F-A3A5-4BE8-F450-6CC77D929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46B2FC-BDAF-434F-A36C-1F2F7069A7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5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3E42-39D1-B67C-EEB8-C7223D787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4F6BFA-F5ED-A40D-83F8-B5CBAD81A93C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736843-C19F-7C95-4F77-491393581A05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C7808E-457E-2113-6EB4-331248FC1616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Task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FC7A64-5754-615C-106E-338C16BDB0FC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6D47D82C-D8F3-0E08-8D6B-AE85305C61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80C6EB7-8FCD-8835-D3F7-E64AD5A4608D}"/>
              </a:ext>
            </a:extLst>
          </p:cNvPr>
          <p:cNvSpPr/>
          <p:nvPr/>
        </p:nvSpPr>
        <p:spPr>
          <a:xfrm>
            <a:off x="1021658" y="1924915"/>
            <a:ext cx="4176063" cy="4464854"/>
          </a:xfrm>
          <a:prstGeom prst="roundRect">
            <a:avLst/>
          </a:prstGeom>
          <a:ln w="1270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D83F6C-866A-48A0-763E-9EA3EB863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3" r="48885" b="21572"/>
          <a:stretch/>
        </p:blipFill>
        <p:spPr>
          <a:xfrm>
            <a:off x="1327427" y="3064915"/>
            <a:ext cx="3667150" cy="291837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1FC0C9-8084-DA52-AFFC-300325157F43}"/>
              </a:ext>
            </a:extLst>
          </p:cNvPr>
          <p:cNvCxnSpPr>
            <a:cxnSpLocks/>
          </p:cNvCxnSpPr>
          <p:nvPr/>
        </p:nvCxnSpPr>
        <p:spPr>
          <a:xfrm>
            <a:off x="1021654" y="2641203"/>
            <a:ext cx="4176067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28BD95-18D3-74B7-841F-F08AF0CA4AC5}"/>
              </a:ext>
            </a:extLst>
          </p:cNvPr>
          <p:cNvSpPr txBox="1"/>
          <p:nvPr/>
        </p:nvSpPr>
        <p:spPr>
          <a:xfrm>
            <a:off x="1021650" y="2046243"/>
            <a:ext cx="417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6221E4-182B-E775-BC49-9410963872B5}"/>
              </a:ext>
            </a:extLst>
          </p:cNvPr>
          <p:cNvSpPr txBox="1"/>
          <p:nvPr/>
        </p:nvSpPr>
        <p:spPr>
          <a:xfrm>
            <a:off x="2511209" y="3803399"/>
            <a:ext cx="2610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will be the temperature tomorrow?</a:t>
            </a:r>
            <a:endParaRPr lang="en-VN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016D51-4988-EFDF-81B7-1BAD82912BC2}"/>
              </a:ext>
            </a:extLst>
          </p:cNvPr>
          <p:cNvSpPr txBox="1"/>
          <p:nvPr/>
        </p:nvSpPr>
        <p:spPr>
          <a:xfrm>
            <a:off x="1126309" y="2745280"/>
            <a:ext cx="39950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699" indent="-342900" algn="just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a continuous value based on the input 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791056-F986-2E41-784E-A29ED337B934}"/>
              </a:ext>
            </a:extLst>
          </p:cNvPr>
          <p:cNvSpPr txBox="1"/>
          <p:nvPr/>
        </p:nvSpPr>
        <p:spPr>
          <a:xfrm>
            <a:off x="6096434" y="5137272"/>
            <a:ext cx="171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FB0942-89E3-E3FB-DDD4-6427429ECCD2}"/>
              </a:ext>
            </a:extLst>
          </p:cNvPr>
          <p:cNvSpPr txBox="1"/>
          <p:nvPr/>
        </p:nvSpPr>
        <p:spPr>
          <a:xfrm>
            <a:off x="6096434" y="2141398"/>
            <a:ext cx="242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A5963E-9963-5057-1A8E-64CC5E7EEFB4}"/>
              </a:ext>
            </a:extLst>
          </p:cNvPr>
          <p:cNvSpPr/>
          <p:nvPr/>
        </p:nvSpPr>
        <p:spPr>
          <a:xfrm>
            <a:off x="7389915" y="2626314"/>
            <a:ext cx="1499016" cy="3414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B74724-E98F-0F5A-963A-56B3573FE321}"/>
              </a:ext>
            </a:extLst>
          </p:cNvPr>
          <p:cNvSpPr/>
          <p:nvPr/>
        </p:nvSpPr>
        <p:spPr>
          <a:xfrm>
            <a:off x="7389915" y="3113384"/>
            <a:ext cx="1499016" cy="16203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graphicFrame>
        <p:nvGraphicFramePr>
          <p:cNvPr id="27" name="Table 21">
            <a:extLst>
              <a:ext uri="{FF2B5EF4-FFF2-40B4-BE49-F238E27FC236}">
                <a16:creationId xmlns:a16="http://schemas.microsoft.com/office/drawing/2014/main" id="{F9CFD898-0723-033F-C33E-B7874DE5B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16761"/>
              </p:ext>
            </p:extLst>
          </p:nvPr>
        </p:nvGraphicFramePr>
        <p:xfrm>
          <a:off x="7501215" y="3284803"/>
          <a:ext cx="1276416" cy="2133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19104">
                  <a:extLst>
                    <a:ext uri="{9D8B030D-6E8A-4147-A177-3AD203B41FA5}">
                      <a16:colId xmlns:a16="http://schemas.microsoft.com/office/drawing/2014/main" val="3196965639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2829168644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1342001424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3533733077"/>
                    </a:ext>
                  </a:extLst>
                </a:gridCol>
              </a:tblGrid>
              <a:tr h="200933"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7272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628FD85-3DC4-408B-1E4E-A32EA7E6C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11992"/>
              </p:ext>
            </p:extLst>
          </p:nvPr>
        </p:nvGraphicFramePr>
        <p:xfrm>
          <a:off x="7501215" y="3710216"/>
          <a:ext cx="1276416" cy="2133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19104">
                  <a:extLst>
                    <a:ext uri="{9D8B030D-6E8A-4147-A177-3AD203B41FA5}">
                      <a16:colId xmlns:a16="http://schemas.microsoft.com/office/drawing/2014/main" val="3196965639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2829168644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1342001424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3533733077"/>
                    </a:ext>
                  </a:extLst>
                </a:gridCol>
              </a:tblGrid>
              <a:tr h="200933"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7272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9E5451-6CC1-E540-ED0A-2C021DF3F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85662"/>
              </p:ext>
            </p:extLst>
          </p:nvPr>
        </p:nvGraphicFramePr>
        <p:xfrm>
          <a:off x="7501215" y="4362454"/>
          <a:ext cx="1276416" cy="2133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19104">
                  <a:extLst>
                    <a:ext uri="{9D8B030D-6E8A-4147-A177-3AD203B41FA5}">
                      <a16:colId xmlns:a16="http://schemas.microsoft.com/office/drawing/2014/main" val="3196965639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2829168644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1342001424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3533733077"/>
                    </a:ext>
                  </a:extLst>
                </a:gridCol>
              </a:tblGrid>
              <a:tr h="200933"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7272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FE90A5A-95D4-113D-0ECB-BF09E8CFE234}"/>
              </a:ext>
            </a:extLst>
          </p:cNvPr>
          <p:cNvSpPr txBox="1"/>
          <p:nvPr/>
        </p:nvSpPr>
        <p:spPr>
          <a:xfrm>
            <a:off x="7282954" y="3908477"/>
            <a:ext cx="171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aphicFrame>
        <p:nvGraphicFramePr>
          <p:cNvPr id="31" name="Table 21">
            <a:extLst>
              <a:ext uri="{FF2B5EF4-FFF2-40B4-BE49-F238E27FC236}">
                <a16:creationId xmlns:a16="http://schemas.microsoft.com/office/drawing/2014/main" id="{A017C391-C7DF-F36D-58C4-BD192D254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455496"/>
              </p:ext>
            </p:extLst>
          </p:nvPr>
        </p:nvGraphicFramePr>
        <p:xfrm>
          <a:off x="7501214" y="5644669"/>
          <a:ext cx="1276416" cy="2133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19104">
                  <a:extLst>
                    <a:ext uri="{9D8B030D-6E8A-4147-A177-3AD203B41FA5}">
                      <a16:colId xmlns:a16="http://schemas.microsoft.com/office/drawing/2014/main" val="3196965639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2829168644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1342001424"/>
                    </a:ext>
                  </a:extLst>
                </a:gridCol>
                <a:gridCol w="319104">
                  <a:extLst>
                    <a:ext uri="{9D8B030D-6E8A-4147-A177-3AD203B41FA5}">
                      <a16:colId xmlns:a16="http://schemas.microsoft.com/office/drawing/2014/main" val="3533733077"/>
                    </a:ext>
                  </a:extLst>
                </a:gridCol>
              </a:tblGrid>
              <a:tr h="200933"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72729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9E798F5F-E2A5-4BFF-7EBF-1EED0F424E37}"/>
              </a:ext>
            </a:extLst>
          </p:cNvPr>
          <p:cNvSpPr/>
          <p:nvPr/>
        </p:nvSpPr>
        <p:spPr>
          <a:xfrm>
            <a:off x="9254894" y="2626314"/>
            <a:ext cx="1985490" cy="3414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Continous Label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02C4CA-C646-2B33-E48C-1C6080347F05}"/>
              </a:ext>
            </a:extLst>
          </p:cNvPr>
          <p:cNvSpPr/>
          <p:nvPr/>
        </p:nvSpPr>
        <p:spPr>
          <a:xfrm>
            <a:off x="9942909" y="3113384"/>
            <a:ext cx="587284" cy="16203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graphicFrame>
        <p:nvGraphicFramePr>
          <p:cNvPr id="34" name="Table 21">
            <a:extLst>
              <a:ext uri="{FF2B5EF4-FFF2-40B4-BE49-F238E27FC236}">
                <a16:creationId xmlns:a16="http://schemas.microsoft.com/office/drawing/2014/main" id="{7507213D-7831-24B6-DD29-3B40F14184D1}"/>
              </a:ext>
            </a:extLst>
          </p:cNvPr>
          <p:cNvGraphicFramePr>
            <a:graphicFrameLocks noGrp="1"/>
          </p:cNvGraphicFramePr>
          <p:nvPr/>
        </p:nvGraphicFramePr>
        <p:xfrm>
          <a:off x="10064615" y="3262235"/>
          <a:ext cx="366051" cy="2133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66051">
                  <a:extLst>
                    <a:ext uri="{9D8B030D-6E8A-4147-A177-3AD203B41FA5}">
                      <a16:colId xmlns:a16="http://schemas.microsoft.com/office/drawing/2014/main" val="3533733077"/>
                    </a:ext>
                  </a:extLst>
                </a:gridCol>
              </a:tblGrid>
              <a:tr h="200933">
                <a:tc>
                  <a:txBody>
                    <a:bodyPr/>
                    <a:lstStyle/>
                    <a:p>
                      <a:endParaRPr lang="en-VN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72729"/>
                  </a:ext>
                </a:extLst>
              </a:tr>
            </a:tbl>
          </a:graphicData>
        </a:graphic>
      </p:graphicFrame>
      <p:graphicFrame>
        <p:nvGraphicFramePr>
          <p:cNvPr id="35" name="Table 21">
            <a:extLst>
              <a:ext uri="{FF2B5EF4-FFF2-40B4-BE49-F238E27FC236}">
                <a16:creationId xmlns:a16="http://schemas.microsoft.com/office/drawing/2014/main" id="{E5F60C46-47DF-2B31-A928-FFF1B136CE57}"/>
              </a:ext>
            </a:extLst>
          </p:cNvPr>
          <p:cNvGraphicFramePr>
            <a:graphicFrameLocks noGrp="1"/>
          </p:cNvGraphicFramePr>
          <p:nvPr/>
        </p:nvGraphicFramePr>
        <p:xfrm>
          <a:off x="10067115" y="3684457"/>
          <a:ext cx="366051" cy="2133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66051">
                  <a:extLst>
                    <a:ext uri="{9D8B030D-6E8A-4147-A177-3AD203B41FA5}">
                      <a16:colId xmlns:a16="http://schemas.microsoft.com/office/drawing/2014/main" val="3533733077"/>
                    </a:ext>
                  </a:extLst>
                </a:gridCol>
              </a:tblGrid>
              <a:tr h="200933">
                <a:tc>
                  <a:txBody>
                    <a:bodyPr/>
                    <a:lstStyle/>
                    <a:p>
                      <a:endParaRPr lang="en-VN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72729"/>
                  </a:ext>
                </a:extLst>
              </a:tr>
            </a:tbl>
          </a:graphicData>
        </a:graphic>
      </p:graphicFrame>
      <p:graphicFrame>
        <p:nvGraphicFramePr>
          <p:cNvPr id="36" name="Table 21">
            <a:extLst>
              <a:ext uri="{FF2B5EF4-FFF2-40B4-BE49-F238E27FC236}">
                <a16:creationId xmlns:a16="http://schemas.microsoft.com/office/drawing/2014/main" id="{88BB7438-CEAE-C9CE-E659-09292814017D}"/>
              </a:ext>
            </a:extLst>
          </p:cNvPr>
          <p:cNvGraphicFramePr>
            <a:graphicFrameLocks noGrp="1"/>
          </p:cNvGraphicFramePr>
          <p:nvPr/>
        </p:nvGraphicFramePr>
        <p:xfrm>
          <a:off x="10054625" y="4361511"/>
          <a:ext cx="366051" cy="21336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366051">
                  <a:extLst>
                    <a:ext uri="{9D8B030D-6E8A-4147-A177-3AD203B41FA5}">
                      <a16:colId xmlns:a16="http://schemas.microsoft.com/office/drawing/2014/main" val="3533733077"/>
                    </a:ext>
                  </a:extLst>
                </a:gridCol>
              </a:tblGrid>
              <a:tr h="200933">
                <a:tc>
                  <a:txBody>
                    <a:bodyPr/>
                    <a:lstStyle/>
                    <a:p>
                      <a:endParaRPr lang="en-VN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7272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5566CAA-5AA3-8C67-5C9D-37E257137DA3}"/>
              </a:ext>
            </a:extLst>
          </p:cNvPr>
          <p:cNvSpPr txBox="1"/>
          <p:nvPr/>
        </p:nvSpPr>
        <p:spPr>
          <a:xfrm>
            <a:off x="9391171" y="3908477"/>
            <a:ext cx="171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A9311A1-F4FE-ECC1-BB55-31A60A2665AE}"/>
              </a:ext>
            </a:extLst>
          </p:cNvPr>
          <p:cNvSpPr/>
          <p:nvPr/>
        </p:nvSpPr>
        <p:spPr>
          <a:xfrm>
            <a:off x="9779351" y="5187469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897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CF9D3-3F89-8DCB-ED8F-171CC98B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5E0738-F837-0E68-7300-91B547240736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B4CB8B-E8EB-1A88-11F0-08B5A217DFBB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97769F-5BB6-91EB-39EB-AEE874136A51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Task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395258-EC8B-FDD3-A154-9BDDE0E2162B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E8EECBB4-65F4-A9DE-9DE8-B4926DF50C6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2ED8C102-3C4A-7404-8BC0-19118951E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92897"/>
              </p:ext>
            </p:extLst>
          </p:nvPr>
        </p:nvGraphicFramePr>
        <p:xfrm>
          <a:off x="1986538" y="2467028"/>
          <a:ext cx="3193528" cy="3566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96764">
                  <a:extLst>
                    <a:ext uri="{9D8B030D-6E8A-4147-A177-3AD203B41FA5}">
                      <a16:colId xmlns:a16="http://schemas.microsoft.com/office/drawing/2014/main" val="3827527145"/>
                    </a:ext>
                  </a:extLst>
                </a:gridCol>
                <a:gridCol w="1596764">
                  <a:extLst>
                    <a:ext uri="{9D8B030D-6E8A-4147-A177-3AD203B41FA5}">
                      <a16:colId xmlns:a16="http://schemas.microsoft.com/office/drawing/2014/main" val="1666232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3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4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3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00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1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5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31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71938"/>
                  </a:ext>
                </a:extLst>
              </a:tr>
            </a:tbl>
          </a:graphicData>
        </a:graphic>
      </p:graphicFrame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CACEA833-990F-66F5-4A33-B8301263E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92155"/>
              </p:ext>
            </p:extLst>
          </p:nvPr>
        </p:nvGraphicFramePr>
        <p:xfrm>
          <a:off x="6589018" y="2467028"/>
          <a:ext cx="3193528" cy="1188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96764">
                  <a:extLst>
                    <a:ext uri="{9D8B030D-6E8A-4147-A177-3AD203B41FA5}">
                      <a16:colId xmlns:a16="http://schemas.microsoft.com/office/drawing/2014/main" val="3827527145"/>
                    </a:ext>
                  </a:extLst>
                </a:gridCol>
                <a:gridCol w="1596764">
                  <a:extLst>
                    <a:ext uri="{9D8B030D-6E8A-4147-A177-3AD203B41FA5}">
                      <a16:colId xmlns:a16="http://schemas.microsoft.com/office/drawing/2014/main" val="1666232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3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4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305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7F9EF4-7BD7-C3F4-F6F2-8D67F465E7DD}"/>
              </a:ext>
            </a:extLst>
          </p:cNvPr>
          <p:cNvSpPr txBox="1"/>
          <p:nvPr/>
        </p:nvSpPr>
        <p:spPr>
          <a:xfrm>
            <a:off x="1986538" y="2066918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BC14EE7F-4AAD-A253-0514-D90D6C979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7796" y="4250108"/>
            <a:ext cx="1496291" cy="14962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D7545A-698B-06ED-819E-061F2CD7AA42}"/>
              </a:ext>
            </a:extLst>
          </p:cNvPr>
          <p:cNvCxnSpPr/>
          <p:nvPr/>
        </p:nvCxnSpPr>
        <p:spPr>
          <a:xfrm>
            <a:off x="5379462" y="5100320"/>
            <a:ext cx="20426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9911AC-6EE1-20F7-C732-083717B4C447}"/>
              </a:ext>
            </a:extLst>
          </p:cNvPr>
          <p:cNvSpPr txBox="1"/>
          <p:nvPr/>
        </p:nvSpPr>
        <p:spPr>
          <a:xfrm>
            <a:off x="5565785" y="4716066"/>
            <a:ext cx="149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6E4865-6749-C70C-C191-C2DA63B86BE6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8185782" y="3655748"/>
            <a:ext cx="10160" cy="594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35AB2B-6CEC-D22F-5FAB-2D7821AB5988}"/>
              </a:ext>
            </a:extLst>
          </p:cNvPr>
          <p:cNvSpPr txBox="1"/>
          <p:nvPr/>
        </p:nvSpPr>
        <p:spPr>
          <a:xfrm>
            <a:off x="8185782" y="3803728"/>
            <a:ext cx="134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4F4E41-F18C-D94D-1E95-B7BFF62D7074}"/>
              </a:ext>
            </a:extLst>
          </p:cNvPr>
          <p:cNvCxnSpPr>
            <a:cxnSpLocks/>
          </p:cNvCxnSpPr>
          <p:nvPr/>
        </p:nvCxnSpPr>
        <p:spPr>
          <a:xfrm>
            <a:off x="5190226" y="3061388"/>
            <a:ext cx="1408952" cy="0"/>
          </a:xfrm>
          <a:prstGeom prst="straightConnector1">
            <a:avLst/>
          </a:prstGeom>
          <a:ln>
            <a:prstDash val="lgDash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06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F366B-9B7F-680B-1CE5-9B4394A2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6BFC01-4EFE-9DC0-626D-EFDC1ACD3E73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FF6333-E89C-E757-F6CF-FB101B24A6AA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851A51-FC27-E958-AD10-144FFD8EC5E6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1A2C9A-0E0E-839B-840A-143B561988F0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A6FDA000-4983-9DCF-AEC2-7181057C7F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63310B0F-D1AD-6FB2-FF9A-5F706F047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881368"/>
              </p:ext>
            </p:extLst>
          </p:nvPr>
        </p:nvGraphicFramePr>
        <p:xfrm>
          <a:off x="582861" y="2489298"/>
          <a:ext cx="3193528" cy="3566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96764">
                  <a:extLst>
                    <a:ext uri="{9D8B030D-6E8A-4147-A177-3AD203B41FA5}">
                      <a16:colId xmlns:a16="http://schemas.microsoft.com/office/drawing/2014/main" val="3827527145"/>
                    </a:ext>
                  </a:extLst>
                </a:gridCol>
                <a:gridCol w="1596764">
                  <a:extLst>
                    <a:ext uri="{9D8B030D-6E8A-4147-A177-3AD203B41FA5}">
                      <a16:colId xmlns:a16="http://schemas.microsoft.com/office/drawing/2014/main" val="1666232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3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4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3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00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1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5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31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719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413C78-A5EB-F31E-84C3-F35AE140228A}"/>
              </a:ext>
            </a:extLst>
          </p:cNvPr>
          <p:cNvSpPr txBox="1"/>
          <p:nvPr/>
        </p:nvSpPr>
        <p:spPr>
          <a:xfrm>
            <a:off x="582861" y="2089188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322ED6B8-2F0E-E4F2-FD0B-F9FB84068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71" y="2489298"/>
            <a:ext cx="5115665" cy="3895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B03F1D-2A88-8300-B703-0D55EEDF400A}"/>
              </a:ext>
            </a:extLst>
          </p:cNvPr>
          <p:cNvSpPr txBox="1"/>
          <p:nvPr/>
        </p:nvSpPr>
        <p:spPr>
          <a:xfrm>
            <a:off x="7927539" y="2089188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63F6F9-AF64-A5DF-FC95-37E0297EF307}"/>
              </a:ext>
            </a:extLst>
          </p:cNvPr>
          <p:cNvCxnSpPr>
            <a:cxnSpLocks/>
          </p:cNvCxnSpPr>
          <p:nvPr/>
        </p:nvCxnSpPr>
        <p:spPr>
          <a:xfrm flipV="1">
            <a:off x="7231059" y="2953569"/>
            <a:ext cx="4404343" cy="283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B6F628-63D6-CAFA-C666-7CF0EDAC72B5}"/>
              </a:ext>
            </a:extLst>
          </p:cNvPr>
          <p:cNvSpPr txBox="1"/>
          <p:nvPr/>
        </p:nvSpPr>
        <p:spPr>
          <a:xfrm>
            <a:off x="7629024" y="2832639"/>
            <a:ext cx="2208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6x + 7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f(x): linear function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8B2601-9E59-8B24-C893-6604887583B9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8733053" y="3417414"/>
            <a:ext cx="1104028" cy="670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E63D83-6123-AB14-DE8B-AC9734605087}"/>
              </a:ext>
            </a:extLst>
          </p:cNvPr>
          <p:cNvSpPr txBox="1"/>
          <p:nvPr/>
        </p:nvSpPr>
        <p:spPr>
          <a:xfrm>
            <a:off x="3776389" y="2089188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578E1-4042-33C4-8B71-170F9CE0E294}"/>
              </a:ext>
            </a:extLst>
          </p:cNvPr>
          <p:cNvSpPr txBox="1"/>
          <p:nvPr/>
        </p:nvSpPr>
        <p:spPr>
          <a:xfrm>
            <a:off x="4269124" y="2489298"/>
            <a:ext cx="220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wx + b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5182D5-B26A-A921-9F65-4D2FCC12E7DD}"/>
              </a:ext>
            </a:extLst>
          </p:cNvPr>
          <p:cNvSpPr/>
          <p:nvPr/>
        </p:nvSpPr>
        <p:spPr>
          <a:xfrm>
            <a:off x="4302994" y="3351072"/>
            <a:ext cx="2140315" cy="7373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w and b to fit the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6DBF3D-D7A5-F4F3-E0C0-B495DB805692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5373152" y="2950963"/>
            <a:ext cx="1" cy="400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186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00C22-2111-F7DD-173C-52A323276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75F95C-2B4D-F16D-51D1-E91A3A56D90F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38A2A7-411A-0C74-87D4-F1E0F3014B79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61EB68-2825-4E78-20C2-ABE956E70F86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using Gradient Descent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D85E16-6905-7A1D-6B5D-55B53BA5AE57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7B14538D-283F-0651-8399-9104D55133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6E7339E1-1C6A-512D-5925-47812A164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474167"/>
              </p:ext>
            </p:extLst>
          </p:nvPr>
        </p:nvGraphicFramePr>
        <p:xfrm>
          <a:off x="582861" y="2489298"/>
          <a:ext cx="3193528" cy="3566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96764">
                  <a:extLst>
                    <a:ext uri="{9D8B030D-6E8A-4147-A177-3AD203B41FA5}">
                      <a16:colId xmlns:a16="http://schemas.microsoft.com/office/drawing/2014/main" val="3827527145"/>
                    </a:ext>
                  </a:extLst>
                </a:gridCol>
                <a:gridCol w="1596764">
                  <a:extLst>
                    <a:ext uri="{9D8B030D-6E8A-4147-A177-3AD203B41FA5}">
                      <a16:colId xmlns:a16="http://schemas.microsoft.com/office/drawing/2014/main" val="1666232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3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4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3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00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1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5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31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719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E1001E2-1061-B5AE-5DE6-043B3CF04E1C}"/>
              </a:ext>
            </a:extLst>
          </p:cNvPr>
          <p:cNvSpPr txBox="1"/>
          <p:nvPr/>
        </p:nvSpPr>
        <p:spPr>
          <a:xfrm>
            <a:off x="582861" y="2089188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F4550E-7D54-5AC3-5442-D5E045665E48}"/>
                  </a:ext>
                </a:extLst>
              </p:cNvPr>
              <p:cNvSpPr txBox="1"/>
              <p:nvPr/>
            </p:nvSpPr>
            <p:spPr>
              <a:xfrm>
                <a:off x="4752412" y="2517730"/>
                <a:ext cx="3489930" cy="877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sz="2000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i="1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i="1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F4550E-7D54-5AC3-5442-D5E045665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12" y="2517730"/>
                <a:ext cx="3489930" cy="877741"/>
              </a:xfrm>
              <a:prstGeom prst="rect">
                <a:avLst/>
              </a:prstGeom>
              <a:blipFill>
                <a:blip r:embed="rId2"/>
                <a:stretch>
                  <a:fillRect l="-1091" t="-4286" b="-1285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B1C351-9005-6132-0A48-5E664EDE7F14}"/>
              </a:ext>
            </a:extLst>
          </p:cNvPr>
          <p:cNvSpPr txBox="1"/>
          <p:nvPr/>
        </p:nvSpPr>
        <p:spPr>
          <a:xfrm>
            <a:off x="4941289" y="2089188"/>
            <a:ext cx="319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/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010D84-0A27-D8F8-D3E8-B01BDB1954F3}"/>
                  </a:ext>
                </a:extLst>
              </p:cNvPr>
              <p:cNvSpPr txBox="1"/>
              <p:nvPr/>
            </p:nvSpPr>
            <p:spPr>
              <a:xfrm>
                <a:off x="9830572" y="2493928"/>
                <a:ext cx="1304844" cy="885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010D84-0A27-D8F8-D3E8-B01BDB195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572" y="2493928"/>
                <a:ext cx="1304844" cy="885563"/>
              </a:xfrm>
              <a:prstGeom prst="rect">
                <a:avLst/>
              </a:prstGeom>
              <a:blipFill>
                <a:blip r:embed="rId3"/>
                <a:stretch>
                  <a:fillRect l="-3883" b="-1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753612-3303-F110-F763-115EF4A83EC8}"/>
                  </a:ext>
                </a:extLst>
              </p:cNvPr>
              <p:cNvSpPr txBox="1"/>
              <p:nvPr/>
            </p:nvSpPr>
            <p:spPr>
              <a:xfrm>
                <a:off x="4511950" y="4497107"/>
                <a:ext cx="1263551" cy="868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753612-3303-F110-F763-115EF4A8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950" y="4497107"/>
                <a:ext cx="1263551" cy="868379"/>
              </a:xfrm>
              <a:prstGeom prst="rect">
                <a:avLst/>
              </a:prstGeom>
              <a:blipFill>
                <a:blip r:embed="rId4"/>
                <a:stretch>
                  <a:fillRect l="-5000" t="-1449" b="-869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1A0E86E-BC56-A400-F37F-05972E4445A8}"/>
              </a:ext>
            </a:extLst>
          </p:cNvPr>
          <p:cNvSpPr txBox="1"/>
          <p:nvPr/>
        </p:nvSpPr>
        <p:spPr>
          <a:xfrm>
            <a:off x="9133655" y="2083462"/>
            <a:ext cx="2698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B054A-7DA8-549E-CCDA-64247D16CEED}"/>
              </a:ext>
            </a:extLst>
          </p:cNvPr>
          <p:cNvSpPr txBox="1"/>
          <p:nvPr/>
        </p:nvSpPr>
        <p:spPr>
          <a:xfrm>
            <a:off x="4167809" y="4072323"/>
            <a:ext cx="193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9E43FA-BCAF-1E6F-5E1D-9476E55757B0}"/>
                  </a:ext>
                </a:extLst>
              </p:cNvPr>
              <p:cNvSpPr txBox="1"/>
              <p:nvPr/>
            </p:nvSpPr>
            <p:spPr>
              <a:xfrm>
                <a:off x="6497377" y="4472433"/>
                <a:ext cx="4791376" cy="877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vi-VN" sz="20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 smtClean="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vi-VN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)+…+</m:t>
                                </m:r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9E43FA-BCAF-1E6F-5E1D-9476E5575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77" y="4472433"/>
                <a:ext cx="4791376" cy="877741"/>
              </a:xfrm>
              <a:prstGeom prst="rect">
                <a:avLst/>
              </a:prstGeom>
              <a:blipFill>
                <a:blip r:embed="rId5"/>
                <a:stretch>
                  <a:fillRect l="-529" t="-4286" b="-1285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671B7FD-106D-902A-4869-BAADBFC9BE6F}"/>
              </a:ext>
            </a:extLst>
          </p:cNvPr>
          <p:cNvSpPr txBox="1"/>
          <p:nvPr/>
        </p:nvSpPr>
        <p:spPr>
          <a:xfrm>
            <a:off x="7774614" y="4072323"/>
            <a:ext cx="193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362280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A8002-E5DC-CF13-DCFF-F0E4B3FC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0FB9DD-C98A-481D-C802-20CA364B935A}"/>
              </a:ext>
            </a:extLst>
          </p:cNvPr>
          <p:cNvSpPr/>
          <p:nvPr/>
        </p:nvSpPr>
        <p:spPr>
          <a:xfrm>
            <a:off x="-2512" y="921275"/>
            <a:ext cx="12192000" cy="136156"/>
          </a:xfrm>
          <a:prstGeom prst="rect">
            <a:avLst/>
          </a:prstGeom>
          <a:solidFill>
            <a:srgbClr val="BD5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6E6F8-BE7E-4942-838E-32B2E0472A6C}"/>
              </a:ext>
            </a:extLst>
          </p:cNvPr>
          <p:cNvSpPr txBox="1">
            <a:spLocks/>
          </p:cNvSpPr>
          <p:nvPr/>
        </p:nvSpPr>
        <p:spPr>
          <a:xfrm>
            <a:off x="0" y="53791"/>
            <a:ext cx="12192000" cy="872542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187702-41E3-215E-C8EA-F7BA38405BB0}"/>
              </a:ext>
            </a:extLst>
          </p:cNvPr>
          <p:cNvSpPr/>
          <p:nvPr/>
        </p:nvSpPr>
        <p:spPr>
          <a:xfrm>
            <a:off x="1156378" y="1081803"/>
            <a:ext cx="10539678" cy="548521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FFC000"/>
              </a:buClr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using Gradient Descent</a:t>
            </a:r>
            <a:endParaRPr lang="en-VN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D54FDB-965E-0C4B-8B48-AD4B4BEC5878}"/>
              </a:ext>
            </a:extLst>
          </p:cNvPr>
          <p:cNvSpPr/>
          <p:nvPr/>
        </p:nvSpPr>
        <p:spPr>
          <a:xfrm>
            <a:off x="481658" y="1090324"/>
            <a:ext cx="540000" cy="5400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5FC9B6BE-C5FC-D355-FB66-665C738ECD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854E125E-0FD1-C3E4-9F3D-3F88DE1DA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4" r="56170"/>
          <a:stretch/>
        </p:blipFill>
        <p:spPr>
          <a:xfrm>
            <a:off x="3047419" y="2257628"/>
            <a:ext cx="4226433" cy="3988626"/>
          </a:xfrm>
          <a:prstGeom prst="rect">
            <a:avLst/>
          </a:prstGeom>
        </p:spPr>
      </p:pic>
      <p:pic>
        <p:nvPicPr>
          <p:cNvPr id="3" name="Picture 2" descr="A yellow paper with black text and black letters&#10;&#10;Description automatically generated">
            <a:extLst>
              <a:ext uri="{FF2B5EF4-FFF2-40B4-BE49-F238E27FC236}">
                <a16:creationId xmlns:a16="http://schemas.microsoft.com/office/drawing/2014/main" id="{4BC13E3D-1EF4-9899-C1B8-55567EEDD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r="921" b="1081"/>
          <a:stretch/>
        </p:blipFill>
        <p:spPr>
          <a:xfrm>
            <a:off x="7260658" y="2339682"/>
            <a:ext cx="4502326" cy="3988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8C15F-9F47-91F3-92D2-E19087B1E0E7}"/>
              </a:ext>
            </a:extLst>
          </p:cNvPr>
          <p:cNvSpPr txBox="1"/>
          <p:nvPr/>
        </p:nvSpPr>
        <p:spPr>
          <a:xfrm>
            <a:off x="481658" y="1857518"/>
            <a:ext cx="240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21F5F477-86DA-44B7-534F-0523DB0A7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6155" y="2514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36D662-1769-691E-5663-3C002BFF79C2}"/>
                  </a:ext>
                </a:extLst>
              </p:cNvPr>
              <p:cNvSpPr txBox="1"/>
              <p:nvPr/>
            </p:nvSpPr>
            <p:spPr>
              <a:xfrm>
                <a:off x="349719" y="3511560"/>
                <a:ext cx="2443426" cy="6145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VN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vi-VN" i="1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36D662-1769-691E-5663-3C002BFF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9" y="3511560"/>
                <a:ext cx="2443426" cy="614527"/>
              </a:xfrm>
              <a:prstGeom prst="rect">
                <a:avLst/>
              </a:prstGeom>
              <a:blipFill>
                <a:blip r:embed="rId6"/>
                <a:stretch>
                  <a:fillRect l="-1036" t="-2041" b="-1428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0F5FF-7D1D-63DE-0911-128283B3D85C}"/>
                  </a:ext>
                </a:extLst>
              </p:cNvPr>
              <p:cNvSpPr txBox="1"/>
              <p:nvPr/>
            </p:nvSpPr>
            <p:spPr>
              <a:xfrm>
                <a:off x="1228769" y="4275496"/>
                <a:ext cx="914032" cy="619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80F5FF-7D1D-63DE-0911-128283B3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69" y="4275496"/>
                <a:ext cx="914032" cy="619978"/>
              </a:xfrm>
              <a:prstGeom prst="rect">
                <a:avLst/>
              </a:prstGeom>
              <a:blipFill>
                <a:blip r:embed="rId7"/>
                <a:stretch>
                  <a:fillRect l="-2740" b="-1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79BEDF3-F4FF-B13E-AA98-AAFFD1F78CF3}"/>
              </a:ext>
            </a:extLst>
          </p:cNvPr>
          <p:cNvSpPr txBox="1"/>
          <p:nvPr/>
        </p:nvSpPr>
        <p:spPr>
          <a:xfrm>
            <a:off x="467403" y="5079403"/>
            <a:ext cx="220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wx +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E5303E-2BC5-E841-D40A-DFF2AEACC59D}"/>
                  </a:ext>
                </a:extLst>
              </p:cNvPr>
              <p:cNvSpPr txBox="1"/>
              <p:nvPr/>
            </p:nvSpPr>
            <p:spPr>
              <a:xfrm>
                <a:off x="1486647" y="5593004"/>
                <a:ext cx="882614" cy="607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E5303E-2BC5-E841-D40A-DFF2AEACC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647" y="5593004"/>
                <a:ext cx="882614" cy="607987"/>
              </a:xfrm>
              <a:prstGeom prst="rect">
                <a:avLst/>
              </a:prstGeom>
              <a:blipFill>
                <a:blip r:embed="rId8"/>
                <a:stretch>
                  <a:fillRect l="-5714" b="-612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D9DBAD-BD27-C329-7967-64F1955EAE30}"/>
                  </a:ext>
                </a:extLst>
              </p:cNvPr>
              <p:cNvSpPr txBox="1"/>
              <p:nvPr/>
            </p:nvSpPr>
            <p:spPr>
              <a:xfrm>
                <a:off x="497172" y="5715184"/>
                <a:ext cx="735201" cy="3636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vi-V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V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D9DBAD-BD27-C329-7967-64F1955EA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72" y="5715184"/>
                <a:ext cx="735201" cy="363626"/>
              </a:xfrm>
              <a:prstGeom prst="rect">
                <a:avLst/>
              </a:prstGeom>
              <a:blipFill>
                <a:blip r:embed="rId9"/>
                <a:stretch>
                  <a:fillRect l="-5172" b="-3448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8A70F5F-EDA3-D120-B053-011EFDAC8EB4}"/>
              </a:ext>
            </a:extLst>
          </p:cNvPr>
          <p:cNvSpPr txBox="1"/>
          <p:nvPr/>
        </p:nvSpPr>
        <p:spPr>
          <a:xfrm>
            <a:off x="5976592" y="1859968"/>
            <a:ext cx="240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097026325"/>
      </p:ext>
    </p:extLst>
  </p:cSld>
  <p:clrMapOvr>
    <a:masterClrMapping/>
  </p:clrMapOvr>
</p:sld>
</file>

<file path=ppt/theme/theme1.xml><?xml version="1.0" encoding="utf-8"?>
<a:theme xmlns:a="http://schemas.openxmlformats.org/drawingml/2006/main" name="1_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[slide-03]-Recursion-2Pointers</Template>
  <TotalTime>25857</TotalTime>
  <Words>1242</Words>
  <Application>Microsoft Macintosh PowerPoint</Application>
  <PresentationFormat>Widescreen</PresentationFormat>
  <Paragraphs>576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Raleway Thin</vt:lpstr>
      <vt:lpstr>Times New Roman</vt:lpstr>
      <vt:lpstr>Wingdings</vt:lpstr>
      <vt:lpstr>1_Olivia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Quoc Thai 20153353</dc:creator>
  <cp:lastModifiedBy>Thái Nguyễn</cp:lastModifiedBy>
  <cp:revision>662</cp:revision>
  <cp:lastPrinted>2024-02-05T09:02:47Z</cp:lastPrinted>
  <dcterms:created xsi:type="dcterms:W3CDTF">2022-06-10T07:15:27Z</dcterms:created>
  <dcterms:modified xsi:type="dcterms:W3CDTF">2024-10-19T04:23:04Z</dcterms:modified>
</cp:coreProperties>
</file>